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6" r:id="rId5"/>
    <p:sldId id="267" r:id="rId6"/>
    <p:sldId id="281" r:id="rId7"/>
    <p:sldId id="279" r:id="rId8"/>
    <p:sldId id="280" r:id="rId9"/>
    <p:sldId id="271" r:id="rId10"/>
    <p:sldId id="272" r:id="rId11"/>
    <p:sldId id="273" r:id="rId12"/>
    <p:sldId id="260" r:id="rId13"/>
    <p:sldId id="261" r:id="rId14"/>
    <p:sldId id="275" r:id="rId15"/>
    <p:sldId id="276" r:id="rId16"/>
    <p:sldId id="277" r:id="rId17"/>
    <p:sldId id="265" r:id="rId18"/>
    <p:sldId id="278"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76"/>
  </p:normalViewPr>
  <p:slideViewPr>
    <p:cSldViewPr snapToGrid="0" snapToObjects="1">
      <p:cViewPr varScale="1">
        <p:scale>
          <a:sx n="98" d="100"/>
          <a:sy n="98" d="100"/>
        </p:scale>
        <p:origin x="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12/11/2019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12/11/2019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12/11/2019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12/11/2019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12/11/2019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F69-11AE-FF47-B7D4-849269962A46}"/>
              </a:ext>
            </a:extLst>
          </p:cNvPr>
          <p:cNvSpPr>
            <a:spLocks noGrp="1"/>
          </p:cNvSpPr>
          <p:nvPr>
            <p:ph type="ctrTitle"/>
          </p:nvPr>
        </p:nvSpPr>
        <p:spPr/>
        <p:txBody>
          <a:bodyPr/>
          <a:lstStyle/>
          <a:p>
            <a:r>
              <a:rPr lang="en-US" sz="4000" dirty="0">
                <a:latin typeface="Times New Roman" panose="02020603050405020304" pitchFamily="18" charset="0"/>
                <a:cs typeface="Times New Roman" panose="02020603050405020304" pitchFamily="18" charset="0"/>
              </a:rPr>
              <a:t>Around the World Coverage</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 </a:t>
            </a:r>
            <a:r>
              <a:rPr lang="en-US" sz="2200" cap="none" dirty="0">
                <a:latin typeface="Times New Roman" panose="02020603050405020304" pitchFamily="18" charset="0"/>
                <a:cs typeface="Times New Roman" panose="02020603050405020304" pitchFamily="18" charset="0"/>
              </a:rPr>
              <a:t>Classifying the Differences in News Coverage of the Hong Kong Protests</a:t>
            </a:r>
          </a:p>
        </p:txBody>
      </p:sp>
      <p:sp>
        <p:nvSpPr>
          <p:cNvPr id="3" name="Subtitle 2">
            <a:extLst>
              <a:ext uri="{FF2B5EF4-FFF2-40B4-BE49-F238E27FC236}">
                <a16:creationId xmlns:a16="http://schemas.microsoft.com/office/drawing/2014/main" id="{4B64FC22-BE8C-764E-A015-CEFAAB1E6831}"/>
              </a:ext>
            </a:extLst>
          </p:cNvPr>
          <p:cNvSpPr>
            <a:spLocks noGrp="1"/>
          </p:cNvSpPr>
          <p:nvPr>
            <p:ph type="subTitle" idx="1"/>
          </p:nvPr>
        </p:nvSpPr>
        <p:spPr>
          <a:xfrm>
            <a:off x="2679905" y="4569889"/>
            <a:ext cx="6831673" cy="1086237"/>
          </a:xfrm>
        </p:spPr>
        <p:txBody>
          <a:bodyPr>
            <a:normAutofit/>
          </a:bodyPr>
          <a:lstStyle/>
          <a:p>
            <a:r>
              <a:rPr lang="en-US" sz="1800" b="1" dirty="0">
                <a:solidFill>
                  <a:srgbClr val="18191B"/>
                </a:solidFill>
                <a:latin typeface="Times New Roman" panose="02020603050405020304" pitchFamily="18" charset="0"/>
                <a:cs typeface="Times New Roman" panose="02020603050405020304" pitchFamily="18" charset="0"/>
              </a:rPr>
              <a:t>Michael Siebel</a:t>
            </a:r>
          </a:p>
          <a:p>
            <a:r>
              <a:rPr lang="en-US" altLang="zh-CN" sz="1800" b="1" dirty="0" err="1">
                <a:solidFill>
                  <a:srgbClr val="18191B"/>
                </a:solidFill>
                <a:latin typeface="Times New Roman" panose="02020603050405020304" pitchFamily="18" charset="0"/>
                <a:cs typeface="Times New Roman" panose="02020603050405020304" pitchFamily="18" charset="0"/>
              </a:rPr>
              <a:t>Junchi</a:t>
            </a:r>
            <a:r>
              <a:rPr lang="zh-CN" altLang="en-US" sz="1800" b="1" dirty="0">
                <a:solidFill>
                  <a:srgbClr val="18191B"/>
                </a:solidFill>
                <a:latin typeface="Times New Roman" panose="02020603050405020304" pitchFamily="18" charset="0"/>
                <a:cs typeface="Times New Roman" panose="02020603050405020304" pitchFamily="18" charset="0"/>
              </a:rPr>
              <a:t> </a:t>
            </a:r>
            <a:r>
              <a:rPr lang="en-US" altLang="zh-CN" sz="1800" b="1" dirty="0">
                <a:solidFill>
                  <a:srgbClr val="18191B"/>
                </a:solidFill>
                <a:latin typeface="Times New Roman" panose="02020603050405020304" pitchFamily="18" charset="0"/>
                <a:cs typeface="Times New Roman" panose="02020603050405020304" pitchFamily="18" charset="0"/>
              </a:rPr>
              <a:t>Tian</a:t>
            </a:r>
          </a:p>
          <a:p>
            <a:r>
              <a:rPr lang="en-US" altLang="zh-CN" sz="1800" b="1" dirty="0">
                <a:solidFill>
                  <a:srgbClr val="18191B"/>
                </a:solidFill>
                <a:latin typeface="Times New Roman" panose="02020603050405020304" pitchFamily="18" charset="0"/>
                <a:cs typeface="Times New Roman" panose="02020603050405020304" pitchFamily="18" charset="0"/>
              </a:rPr>
              <a:t>Bixuan</a:t>
            </a:r>
            <a:r>
              <a:rPr lang="zh-CN" altLang="en-US" sz="1800" b="1" dirty="0">
                <a:solidFill>
                  <a:srgbClr val="18191B"/>
                </a:solidFill>
                <a:latin typeface="Times New Roman" panose="02020603050405020304" pitchFamily="18" charset="0"/>
                <a:cs typeface="Times New Roman" panose="02020603050405020304" pitchFamily="18" charset="0"/>
              </a:rPr>
              <a:t> </a:t>
            </a:r>
            <a:r>
              <a:rPr lang="en-US" altLang="zh-CN" sz="1800" b="1" dirty="0">
                <a:solidFill>
                  <a:srgbClr val="18191B"/>
                </a:solidFill>
                <a:latin typeface="Times New Roman" panose="02020603050405020304" pitchFamily="18" charset="0"/>
                <a:cs typeface="Times New Roman" panose="02020603050405020304" pitchFamily="18" charset="0"/>
              </a:rPr>
              <a:t>Huang</a:t>
            </a:r>
          </a:p>
        </p:txBody>
      </p:sp>
    </p:spTree>
    <p:extLst>
      <p:ext uri="{BB962C8B-B14F-4D97-AF65-F5344CB8AC3E}">
        <p14:creationId xmlns:p14="http://schemas.microsoft.com/office/powerpoint/2010/main" val="106392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a:xfrm>
            <a:off x="1371600" y="587188"/>
            <a:ext cx="9601200" cy="1485900"/>
          </a:xfrm>
        </p:spPr>
        <p:txBody>
          <a:bodyPr/>
          <a:lstStyle/>
          <a:p>
            <a:pPr algn="ctr"/>
            <a:r>
              <a:rPr lang="en-US" dirty="0">
                <a:latin typeface="Times New Roman" panose="02020603050405020304" pitchFamily="18" charset="0"/>
                <a:cs typeface="Times New Roman" panose="02020603050405020304" pitchFamily="18" charset="0"/>
              </a:rPr>
              <a:t>Information Extraction - Locations</a:t>
            </a:r>
          </a:p>
        </p:txBody>
      </p:sp>
      <p:sp>
        <p:nvSpPr>
          <p:cNvPr id="6" name="文本框 5">
            <a:extLst>
              <a:ext uri="{FF2B5EF4-FFF2-40B4-BE49-F238E27FC236}">
                <a16:creationId xmlns:a16="http://schemas.microsoft.com/office/drawing/2014/main" id="{CA979E49-CC88-42ED-A883-203198971AD5}"/>
              </a:ext>
            </a:extLst>
          </p:cNvPr>
          <p:cNvSpPr txBox="1"/>
          <p:nvPr/>
        </p:nvSpPr>
        <p:spPr>
          <a:xfrm>
            <a:off x="2509736" y="1428750"/>
            <a:ext cx="1994170" cy="400110"/>
          </a:xfrm>
          <a:prstGeom prst="rect">
            <a:avLst/>
          </a:prstGeom>
          <a:noFill/>
        </p:spPr>
        <p:txBody>
          <a:bodyPr wrap="square" rtlCol="0">
            <a:spAutoFit/>
          </a:bodyPr>
          <a:lstStyle/>
          <a:p>
            <a:r>
              <a:rPr lang="en-US" sz="2000" dirty="0"/>
              <a:t>China</a:t>
            </a:r>
          </a:p>
        </p:txBody>
      </p:sp>
      <p:sp>
        <p:nvSpPr>
          <p:cNvPr id="7" name="文本框 6">
            <a:extLst>
              <a:ext uri="{FF2B5EF4-FFF2-40B4-BE49-F238E27FC236}">
                <a16:creationId xmlns:a16="http://schemas.microsoft.com/office/drawing/2014/main" id="{A6A516B6-2C22-493C-8AD1-5B966D1B226A}"/>
              </a:ext>
            </a:extLst>
          </p:cNvPr>
          <p:cNvSpPr txBox="1"/>
          <p:nvPr/>
        </p:nvSpPr>
        <p:spPr>
          <a:xfrm>
            <a:off x="8685179" y="1428750"/>
            <a:ext cx="1994170" cy="400110"/>
          </a:xfrm>
          <a:prstGeom prst="rect">
            <a:avLst/>
          </a:prstGeom>
          <a:noFill/>
        </p:spPr>
        <p:txBody>
          <a:bodyPr wrap="square" rtlCol="0">
            <a:spAutoFit/>
          </a:bodyPr>
          <a:lstStyle/>
          <a:p>
            <a:r>
              <a:rPr lang="en-US" sz="2000" dirty="0"/>
              <a:t>U.S.</a:t>
            </a:r>
          </a:p>
        </p:txBody>
      </p:sp>
      <p:pic>
        <p:nvPicPr>
          <p:cNvPr id="3" name="图片 2">
            <a:extLst>
              <a:ext uri="{FF2B5EF4-FFF2-40B4-BE49-F238E27FC236}">
                <a16:creationId xmlns:a16="http://schemas.microsoft.com/office/drawing/2014/main" id="{4109CC0A-7FEF-4CD3-88C0-C8B38069F757}"/>
              </a:ext>
            </a:extLst>
          </p:cNvPr>
          <p:cNvPicPr>
            <a:picLocks noChangeAspect="1"/>
          </p:cNvPicPr>
          <p:nvPr/>
        </p:nvPicPr>
        <p:blipFill>
          <a:blip r:embed="rId2"/>
          <a:stretch>
            <a:fillRect/>
          </a:stretch>
        </p:blipFill>
        <p:spPr>
          <a:xfrm>
            <a:off x="1371600" y="2019300"/>
            <a:ext cx="5153025" cy="4114800"/>
          </a:xfrm>
          <a:prstGeom prst="rect">
            <a:avLst/>
          </a:prstGeom>
        </p:spPr>
      </p:pic>
      <p:pic>
        <p:nvPicPr>
          <p:cNvPr id="10" name="图片 9">
            <a:extLst>
              <a:ext uri="{FF2B5EF4-FFF2-40B4-BE49-F238E27FC236}">
                <a16:creationId xmlns:a16="http://schemas.microsoft.com/office/drawing/2014/main" id="{4C04E15E-D386-45CE-9FAC-4CE8BB386E89}"/>
              </a:ext>
            </a:extLst>
          </p:cNvPr>
          <p:cNvPicPr>
            <a:picLocks noChangeAspect="1"/>
          </p:cNvPicPr>
          <p:nvPr/>
        </p:nvPicPr>
        <p:blipFill>
          <a:blip r:embed="rId3"/>
          <a:stretch>
            <a:fillRect/>
          </a:stretch>
        </p:blipFill>
        <p:spPr>
          <a:xfrm>
            <a:off x="8282089" y="2005012"/>
            <a:ext cx="2883092" cy="4265800"/>
          </a:xfrm>
          <a:prstGeom prst="rect">
            <a:avLst/>
          </a:prstGeom>
        </p:spPr>
      </p:pic>
    </p:spTree>
    <p:extLst>
      <p:ext uri="{BB962C8B-B14F-4D97-AF65-F5344CB8AC3E}">
        <p14:creationId xmlns:p14="http://schemas.microsoft.com/office/powerpoint/2010/main" val="360063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a:xfrm>
            <a:off x="1434353" y="560294"/>
            <a:ext cx="9601200" cy="1485900"/>
          </a:xfrm>
        </p:spPr>
        <p:txBody>
          <a:bodyPr/>
          <a:lstStyle/>
          <a:p>
            <a:pPr algn="ctr"/>
            <a:r>
              <a:rPr lang="en-US" dirty="0">
                <a:latin typeface="Times New Roman" panose="02020603050405020304" pitchFamily="18" charset="0"/>
                <a:cs typeface="Times New Roman" panose="02020603050405020304" pitchFamily="18" charset="0"/>
              </a:rPr>
              <a:t>Information Extraction - Organizations</a:t>
            </a:r>
          </a:p>
        </p:txBody>
      </p:sp>
      <p:sp>
        <p:nvSpPr>
          <p:cNvPr id="6" name="文本框 5">
            <a:extLst>
              <a:ext uri="{FF2B5EF4-FFF2-40B4-BE49-F238E27FC236}">
                <a16:creationId xmlns:a16="http://schemas.microsoft.com/office/drawing/2014/main" id="{CA979E49-CC88-42ED-A883-203198971AD5}"/>
              </a:ext>
            </a:extLst>
          </p:cNvPr>
          <p:cNvSpPr txBox="1"/>
          <p:nvPr/>
        </p:nvSpPr>
        <p:spPr>
          <a:xfrm>
            <a:off x="2509736" y="1428750"/>
            <a:ext cx="1994170" cy="400110"/>
          </a:xfrm>
          <a:prstGeom prst="rect">
            <a:avLst/>
          </a:prstGeom>
          <a:noFill/>
        </p:spPr>
        <p:txBody>
          <a:bodyPr wrap="square" rtlCol="0">
            <a:spAutoFit/>
          </a:bodyPr>
          <a:lstStyle/>
          <a:p>
            <a:r>
              <a:rPr lang="en-US" sz="2000" dirty="0"/>
              <a:t>China</a:t>
            </a:r>
          </a:p>
        </p:txBody>
      </p:sp>
      <p:sp>
        <p:nvSpPr>
          <p:cNvPr id="7" name="文本框 6">
            <a:extLst>
              <a:ext uri="{FF2B5EF4-FFF2-40B4-BE49-F238E27FC236}">
                <a16:creationId xmlns:a16="http://schemas.microsoft.com/office/drawing/2014/main" id="{A6A516B6-2C22-493C-8AD1-5B966D1B226A}"/>
              </a:ext>
            </a:extLst>
          </p:cNvPr>
          <p:cNvSpPr txBox="1"/>
          <p:nvPr/>
        </p:nvSpPr>
        <p:spPr>
          <a:xfrm>
            <a:off x="8685179" y="1428750"/>
            <a:ext cx="1994170" cy="400110"/>
          </a:xfrm>
          <a:prstGeom prst="rect">
            <a:avLst/>
          </a:prstGeom>
          <a:noFill/>
        </p:spPr>
        <p:txBody>
          <a:bodyPr wrap="square" rtlCol="0">
            <a:spAutoFit/>
          </a:bodyPr>
          <a:lstStyle/>
          <a:p>
            <a:r>
              <a:rPr lang="en-US" sz="2000" dirty="0"/>
              <a:t>U.S.</a:t>
            </a:r>
          </a:p>
        </p:txBody>
      </p:sp>
      <p:pic>
        <p:nvPicPr>
          <p:cNvPr id="9" name="图片 8">
            <a:extLst>
              <a:ext uri="{FF2B5EF4-FFF2-40B4-BE49-F238E27FC236}">
                <a16:creationId xmlns:a16="http://schemas.microsoft.com/office/drawing/2014/main" id="{B9B37105-489E-4AEB-8193-4FA3A33A3377}"/>
              </a:ext>
            </a:extLst>
          </p:cNvPr>
          <p:cNvPicPr>
            <a:picLocks noChangeAspect="1"/>
          </p:cNvPicPr>
          <p:nvPr/>
        </p:nvPicPr>
        <p:blipFill>
          <a:blip r:embed="rId2"/>
          <a:stretch>
            <a:fillRect/>
          </a:stretch>
        </p:blipFill>
        <p:spPr>
          <a:xfrm>
            <a:off x="1083013" y="2046194"/>
            <a:ext cx="5867400" cy="4076700"/>
          </a:xfrm>
          <a:prstGeom prst="rect">
            <a:avLst/>
          </a:prstGeom>
        </p:spPr>
      </p:pic>
      <p:pic>
        <p:nvPicPr>
          <p:cNvPr id="10" name="图片 9">
            <a:extLst>
              <a:ext uri="{FF2B5EF4-FFF2-40B4-BE49-F238E27FC236}">
                <a16:creationId xmlns:a16="http://schemas.microsoft.com/office/drawing/2014/main" id="{3651A662-5258-4092-A09D-FA42E7580E58}"/>
              </a:ext>
            </a:extLst>
          </p:cNvPr>
          <p:cNvPicPr>
            <a:picLocks noChangeAspect="1"/>
          </p:cNvPicPr>
          <p:nvPr/>
        </p:nvPicPr>
        <p:blipFill>
          <a:blip r:embed="rId3"/>
          <a:stretch>
            <a:fillRect/>
          </a:stretch>
        </p:blipFill>
        <p:spPr>
          <a:xfrm>
            <a:off x="7539139" y="2036669"/>
            <a:ext cx="4286250" cy="4086225"/>
          </a:xfrm>
          <a:prstGeom prst="rect">
            <a:avLst/>
          </a:prstGeom>
        </p:spPr>
      </p:pic>
    </p:spTree>
    <p:extLst>
      <p:ext uri="{BB962C8B-B14F-4D97-AF65-F5344CB8AC3E}">
        <p14:creationId xmlns:p14="http://schemas.microsoft.com/office/powerpoint/2010/main" val="2052275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FCAC-AE16-254D-B594-AFEEFEEDE7DF}"/>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Sentiment analysis</a:t>
            </a:r>
            <a:br>
              <a:rPr lang="en-US"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(by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rule-based sentiment analysis engine VADER)</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AE13BA1-B6A3-3C4E-ACFB-F98E215D2CA4}"/>
              </a:ext>
            </a:extLst>
          </p:cNvPr>
          <p:cNvSpPr>
            <a:spLocks noGrp="1"/>
          </p:cNvSpPr>
          <p:nvPr>
            <p:ph idx="1"/>
          </p:nvPr>
        </p:nvSpPr>
        <p:spPr>
          <a:xfrm>
            <a:off x="1371600" y="5252651"/>
            <a:ext cx="9601200" cy="3581400"/>
          </a:xfrm>
        </p:spPr>
        <p:txBody>
          <a:bodyPr/>
          <a:lstStyle/>
          <a:p>
            <a:r>
              <a:rPr lang="en-US" dirty="0">
                <a:latin typeface="Times New Roman" panose="02020603050405020304" pitchFamily="18" charset="0"/>
                <a:cs typeface="Times New Roman" panose="02020603050405020304" pitchFamily="18" charset="0"/>
              </a:rPr>
              <a:t>Chinese newspapers are largely more negative, which is expected as we expect Chinese newspapers to focus more on the chaos created from the protests.  </a:t>
            </a:r>
          </a:p>
          <a:p>
            <a:r>
              <a:rPr lang="en-US" dirty="0">
                <a:latin typeface="Times New Roman" panose="02020603050405020304" pitchFamily="18" charset="0"/>
                <a:cs typeface="Times New Roman" panose="02020603050405020304" pitchFamily="18" charset="0"/>
              </a:rPr>
              <a:t>Chinese newspapers contained a mean score of -0.51 and U.S. newspapers contained a mean score of -0.28, on a scale of -1 to 1.</a:t>
            </a:r>
          </a:p>
        </p:txBody>
      </p:sp>
      <p:pic>
        <p:nvPicPr>
          <p:cNvPr id="4" name="Picture 3" descr="C:\Users\siebe\AppData\Local\Packages\Microsoft.Office.Desktop_8wekyb3d8bbwe\AC\INetCache\Content.MSO\BEDAD370.tmp">
            <a:extLst>
              <a:ext uri="{FF2B5EF4-FFF2-40B4-BE49-F238E27FC236}">
                <a16:creationId xmlns:a16="http://schemas.microsoft.com/office/drawing/2014/main" id="{862C99CD-3626-174D-BCF8-23E4B567AF5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0064" y="1712397"/>
            <a:ext cx="3870411" cy="3267376"/>
          </a:xfrm>
          <a:prstGeom prst="rect">
            <a:avLst/>
          </a:prstGeom>
          <a:noFill/>
          <a:ln>
            <a:noFill/>
          </a:ln>
        </p:spPr>
      </p:pic>
      <p:pic>
        <p:nvPicPr>
          <p:cNvPr id="5" name="Picture 4" descr="C:\Users\siebe\AppData\Local\Packages\Microsoft.Office.Desktop_8wekyb3d8bbwe\AC\INetCache\Content.MSO\4AF6B9E4.tmp">
            <a:extLst>
              <a:ext uri="{FF2B5EF4-FFF2-40B4-BE49-F238E27FC236}">
                <a16:creationId xmlns:a16="http://schemas.microsoft.com/office/drawing/2014/main" id="{3C804FFC-8E0F-7540-8BC8-8496347F1D3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649" y="1712397"/>
            <a:ext cx="3880022" cy="3267376"/>
          </a:xfrm>
          <a:prstGeom prst="rect">
            <a:avLst/>
          </a:prstGeom>
          <a:noFill/>
          <a:ln>
            <a:noFill/>
          </a:ln>
        </p:spPr>
      </p:pic>
    </p:spTree>
    <p:extLst>
      <p:ext uri="{BB962C8B-B14F-4D97-AF65-F5344CB8AC3E}">
        <p14:creationId xmlns:p14="http://schemas.microsoft.com/office/powerpoint/2010/main" val="2861411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D8ED-929E-F24C-B3F4-944CE882DEF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Cosine Similarity</a:t>
            </a:r>
          </a:p>
        </p:txBody>
      </p:sp>
      <p:sp>
        <p:nvSpPr>
          <p:cNvPr id="3" name="Content Placeholder 2">
            <a:extLst>
              <a:ext uri="{FF2B5EF4-FFF2-40B4-BE49-F238E27FC236}">
                <a16:creationId xmlns:a16="http://schemas.microsoft.com/office/drawing/2014/main" id="{8EA10A89-5FF6-804C-94CE-4B893CFA17E3}"/>
              </a:ext>
            </a:extLst>
          </p:cNvPr>
          <p:cNvSpPr>
            <a:spLocks noGrp="1"/>
          </p:cNvSpPr>
          <p:nvPr>
            <p:ph idx="1"/>
          </p:nvPr>
        </p:nvSpPr>
        <p:spPr>
          <a:xfrm>
            <a:off x="1248033" y="1594022"/>
            <a:ext cx="9601200" cy="3581400"/>
          </a:xfrm>
        </p:spPr>
        <p:txBody>
          <a:bodyPr>
            <a:noAutofit/>
          </a:bodyPr>
          <a:lstStyle/>
          <a:p>
            <a:r>
              <a:rPr lang="en-US" dirty="0">
                <a:latin typeface="Times New Roman" panose="02020603050405020304" pitchFamily="18" charset="0"/>
                <a:cs typeface="Times New Roman" panose="02020603050405020304" pitchFamily="18" charset="0"/>
              </a:rPr>
              <a:t>Chinese newspapers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0.64-0.72.  </a:t>
            </a:r>
          </a:p>
          <a:p>
            <a:pPr lvl="1"/>
            <a:r>
              <a:rPr lang="en-US" dirty="0">
                <a:latin typeface="Times New Roman" panose="02020603050405020304" pitchFamily="18" charset="0"/>
                <a:cs typeface="Times New Roman" panose="02020603050405020304" pitchFamily="18" charset="0"/>
              </a:rPr>
              <a:t>This suggests that they are fairly similar to each other, except for China Daily and Xinhua being somewhat different.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 newspapers</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0.62-0.63.  </a:t>
            </a:r>
          </a:p>
          <a:p>
            <a:pPr lvl="1"/>
            <a:r>
              <a:rPr lang="en-US" dirty="0">
                <a:latin typeface="Times New Roman" panose="02020603050405020304" pitchFamily="18" charset="0"/>
                <a:cs typeface="Times New Roman" panose="02020603050405020304" pitchFamily="18" charset="0"/>
              </a:rPr>
              <a:t>The difference might be due to the wider range of topics and issues U.S. newspapers seem interested in discussing.  </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More importantly, </a:t>
            </a:r>
          </a:p>
          <a:p>
            <a:pPr lvl="1"/>
            <a:r>
              <a:rPr lang="en-US" dirty="0">
                <a:latin typeface="Times New Roman" panose="02020603050405020304" pitchFamily="18" charset="0"/>
                <a:cs typeface="Times New Roman" panose="02020603050405020304" pitchFamily="18" charset="0"/>
              </a:rPr>
              <a:t>Chinese and U.S. newspapers contain a substantively lower cosine similarity of 0.55, indicating that they are quite different.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3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E292C-676C-4539-B3C9-17D60C9355C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Modeling</a:t>
            </a:r>
          </a:p>
        </p:txBody>
      </p:sp>
      <p:sp>
        <p:nvSpPr>
          <p:cNvPr id="3" name="内容占位符 2">
            <a:extLst>
              <a:ext uri="{FF2B5EF4-FFF2-40B4-BE49-F238E27FC236}">
                <a16:creationId xmlns:a16="http://schemas.microsoft.com/office/drawing/2014/main" id="{3814ACE6-E1A4-440C-B997-41F75BE8F4F1}"/>
              </a:ext>
            </a:extLst>
          </p:cNvPr>
          <p:cNvSpPr>
            <a:spLocks noGrp="1"/>
          </p:cNvSpPr>
          <p:nvPr>
            <p:ph idx="1"/>
          </p:nvPr>
        </p:nvSpPr>
        <p:spPr>
          <a:xfrm>
            <a:off x="1371600" y="1712259"/>
            <a:ext cx="9601200" cy="3581400"/>
          </a:xfrm>
        </p:spPr>
        <p:txBody>
          <a:bodyPr/>
          <a:lstStyle/>
          <a:p>
            <a:r>
              <a:rPr lang="en-US" sz="2200" dirty="0"/>
              <a:t>We ran a total of 27 models, in which we varied three parameters: the minimum sparsity threshold, the term weights, and the n-grams</a:t>
            </a:r>
            <a:endParaRPr lang="en-US" dirty="0"/>
          </a:p>
        </p:txBody>
      </p:sp>
      <p:graphicFrame>
        <p:nvGraphicFramePr>
          <p:cNvPr id="4" name="表格 3">
            <a:extLst>
              <a:ext uri="{FF2B5EF4-FFF2-40B4-BE49-F238E27FC236}">
                <a16:creationId xmlns:a16="http://schemas.microsoft.com/office/drawing/2014/main" id="{0908D601-4D42-42CE-8CCD-D1793B9709A9}"/>
              </a:ext>
            </a:extLst>
          </p:cNvPr>
          <p:cNvGraphicFramePr>
            <a:graphicFrameLocks noGrp="1"/>
          </p:cNvGraphicFramePr>
          <p:nvPr/>
        </p:nvGraphicFramePr>
        <p:xfrm>
          <a:off x="1981199" y="3405281"/>
          <a:ext cx="8059272" cy="2562040"/>
        </p:xfrm>
        <a:graphic>
          <a:graphicData uri="http://schemas.openxmlformats.org/drawingml/2006/table">
            <a:tbl>
              <a:tblPr firstRow="1" firstCol="1" bandRow="1">
                <a:tableStyleId>{5C22544A-7EE6-4342-B048-85BDC9FD1C3A}</a:tableStyleId>
              </a:tblPr>
              <a:tblGrid>
                <a:gridCol w="2014818">
                  <a:extLst>
                    <a:ext uri="{9D8B030D-6E8A-4147-A177-3AD203B41FA5}">
                      <a16:colId xmlns:a16="http://schemas.microsoft.com/office/drawing/2014/main" val="1309530916"/>
                    </a:ext>
                  </a:extLst>
                </a:gridCol>
                <a:gridCol w="2014818">
                  <a:extLst>
                    <a:ext uri="{9D8B030D-6E8A-4147-A177-3AD203B41FA5}">
                      <a16:colId xmlns:a16="http://schemas.microsoft.com/office/drawing/2014/main" val="604009414"/>
                    </a:ext>
                  </a:extLst>
                </a:gridCol>
                <a:gridCol w="2014818">
                  <a:extLst>
                    <a:ext uri="{9D8B030D-6E8A-4147-A177-3AD203B41FA5}">
                      <a16:colId xmlns:a16="http://schemas.microsoft.com/office/drawing/2014/main" val="2544920238"/>
                    </a:ext>
                  </a:extLst>
                </a:gridCol>
                <a:gridCol w="2014818">
                  <a:extLst>
                    <a:ext uri="{9D8B030D-6E8A-4147-A177-3AD203B41FA5}">
                      <a16:colId xmlns:a16="http://schemas.microsoft.com/office/drawing/2014/main" val="1822502740"/>
                    </a:ext>
                  </a:extLst>
                </a:gridCol>
              </a:tblGrid>
              <a:tr h="640510">
                <a:tc>
                  <a:txBody>
                    <a:bodyPr/>
                    <a:lstStyle/>
                    <a:p>
                      <a:pPr marL="0" marR="0" algn="ctr">
                        <a:spcBef>
                          <a:spcPts val="0"/>
                        </a:spcBef>
                        <a:spcAft>
                          <a:spcPts val="0"/>
                        </a:spcAft>
                      </a:pPr>
                      <a:r>
                        <a:rPr lang="en-US" sz="1600">
                          <a:effectLst/>
                        </a:rPr>
                        <a:t>Parameters</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gridSpan="3">
                  <a:txBody>
                    <a:bodyPr/>
                    <a:lstStyle/>
                    <a:p>
                      <a:pPr marL="0" marR="0" algn="ctr">
                        <a:spcBef>
                          <a:spcPts val="0"/>
                        </a:spcBef>
                        <a:spcAft>
                          <a:spcPts val="0"/>
                        </a:spcAft>
                      </a:pPr>
                      <a:r>
                        <a:rPr lang="en-US" sz="1600">
                          <a:effectLst/>
                        </a:rPr>
                        <a:t>Variations</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2006055"/>
                  </a:ext>
                </a:extLst>
              </a:tr>
              <a:tr h="640510">
                <a:tc>
                  <a:txBody>
                    <a:bodyPr/>
                    <a:lstStyle/>
                    <a:p>
                      <a:pPr marL="0" marR="0" algn="ctr">
                        <a:spcBef>
                          <a:spcPts val="60"/>
                        </a:spcBef>
                        <a:spcAft>
                          <a:spcPts val="0"/>
                        </a:spcAft>
                      </a:pPr>
                      <a:r>
                        <a:rPr lang="en-US" sz="1600">
                          <a:effectLst/>
                        </a:rPr>
                        <a:t>Minimum sparsity</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a:txBody>
                    <a:bodyPr/>
                    <a:lstStyle/>
                    <a:p>
                      <a:pPr marL="0" marR="0" algn="ctr">
                        <a:spcBef>
                          <a:spcPts val="60"/>
                        </a:spcBef>
                        <a:spcAft>
                          <a:spcPts val="0"/>
                        </a:spcAft>
                      </a:pPr>
                      <a:r>
                        <a:rPr lang="en-US" sz="1600">
                          <a:effectLst/>
                        </a:rPr>
                        <a:t>1% threshold</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a:txBody>
                    <a:bodyPr/>
                    <a:lstStyle/>
                    <a:p>
                      <a:pPr marL="0" marR="0" algn="ctr">
                        <a:spcBef>
                          <a:spcPts val="60"/>
                        </a:spcBef>
                        <a:spcAft>
                          <a:spcPts val="0"/>
                        </a:spcAft>
                      </a:pPr>
                      <a:r>
                        <a:rPr lang="en-US" sz="1600">
                          <a:effectLst/>
                        </a:rPr>
                        <a:t>5% threshold</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a:txBody>
                    <a:bodyPr/>
                    <a:lstStyle/>
                    <a:p>
                      <a:pPr marL="0" marR="0" algn="ctr">
                        <a:spcBef>
                          <a:spcPts val="60"/>
                        </a:spcBef>
                        <a:spcAft>
                          <a:spcPts val="0"/>
                        </a:spcAft>
                      </a:pPr>
                      <a:r>
                        <a:rPr lang="en-US" sz="1600">
                          <a:effectLst/>
                        </a:rPr>
                        <a:t>10% threshold</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extLst>
                  <a:ext uri="{0D108BD9-81ED-4DB2-BD59-A6C34878D82A}">
                    <a16:rowId xmlns:a16="http://schemas.microsoft.com/office/drawing/2014/main" val="595374981"/>
                  </a:ext>
                </a:extLst>
              </a:tr>
              <a:tr h="640510">
                <a:tc>
                  <a:txBody>
                    <a:bodyPr/>
                    <a:lstStyle/>
                    <a:p>
                      <a:pPr marL="0" marR="0" algn="ctr">
                        <a:spcBef>
                          <a:spcPts val="60"/>
                        </a:spcBef>
                        <a:spcAft>
                          <a:spcPts val="0"/>
                        </a:spcAft>
                      </a:pPr>
                      <a:r>
                        <a:rPr lang="en-US" sz="1600">
                          <a:effectLst/>
                        </a:rPr>
                        <a:t>Term weights</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a:txBody>
                    <a:bodyPr/>
                    <a:lstStyle/>
                    <a:p>
                      <a:pPr marL="0" marR="0" algn="ctr">
                        <a:spcBef>
                          <a:spcPts val="60"/>
                        </a:spcBef>
                        <a:spcAft>
                          <a:spcPts val="0"/>
                        </a:spcAft>
                      </a:pPr>
                      <a:r>
                        <a:rPr lang="en-US" sz="1600">
                          <a:effectLst/>
                        </a:rPr>
                        <a:t>Binary occurrence</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a:txBody>
                    <a:bodyPr/>
                    <a:lstStyle/>
                    <a:p>
                      <a:pPr marL="0" marR="0" algn="ctr">
                        <a:spcBef>
                          <a:spcPts val="60"/>
                        </a:spcBef>
                        <a:spcAft>
                          <a:spcPts val="0"/>
                        </a:spcAft>
                      </a:pPr>
                      <a:r>
                        <a:rPr lang="en-US" sz="1600">
                          <a:effectLst/>
                        </a:rPr>
                        <a:t>TF</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a:txBody>
                    <a:bodyPr/>
                    <a:lstStyle/>
                    <a:p>
                      <a:pPr marL="0" marR="0" algn="ctr">
                        <a:spcBef>
                          <a:spcPts val="60"/>
                        </a:spcBef>
                        <a:spcAft>
                          <a:spcPts val="0"/>
                        </a:spcAft>
                      </a:pPr>
                      <a:r>
                        <a:rPr lang="en-US" sz="1600">
                          <a:effectLst/>
                        </a:rPr>
                        <a:t>TF-IDF</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extLst>
                  <a:ext uri="{0D108BD9-81ED-4DB2-BD59-A6C34878D82A}">
                    <a16:rowId xmlns:a16="http://schemas.microsoft.com/office/drawing/2014/main" val="3750416637"/>
                  </a:ext>
                </a:extLst>
              </a:tr>
              <a:tr h="640510">
                <a:tc>
                  <a:txBody>
                    <a:bodyPr/>
                    <a:lstStyle/>
                    <a:p>
                      <a:pPr marL="0" marR="0" algn="ctr">
                        <a:spcBef>
                          <a:spcPts val="60"/>
                        </a:spcBef>
                        <a:spcAft>
                          <a:spcPts val="0"/>
                        </a:spcAft>
                      </a:pPr>
                      <a:r>
                        <a:rPr lang="en-US" sz="1600">
                          <a:effectLst/>
                        </a:rPr>
                        <a:t>N-grams</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a:txBody>
                    <a:bodyPr/>
                    <a:lstStyle/>
                    <a:p>
                      <a:pPr marL="0" marR="0" algn="ctr">
                        <a:spcBef>
                          <a:spcPts val="60"/>
                        </a:spcBef>
                        <a:spcAft>
                          <a:spcPts val="0"/>
                        </a:spcAft>
                      </a:pPr>
                      <a:r>
                        <a:rPr lang="en-US" sz="1600">
                          <a:effectLst/>
                        </a:rPr>
                        <a:t>Unigram</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a:txBody>
                    <a:bodyPr/>
                    <a:lstStyle/>
                    <a:p>
                      <a:pPr marL="0" marR="0" algn="ctr">
                        <a:spcBef>
                          <a:spcPts val="60"/>
                        </a:spcBef>
                        <a:spcAft>
                          <a:spcPts val="0"/>
                        </a:spcAft>
                      </a:pPr>
                      <a:r>
                        <a:rPr lang="en-US" sz="1600">
                          <a:effectLst/>
                        </a:rPr>
                        <a:t>Bigram</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tc>
                  <a:txBody>
                    <a:bodyPr/>
                    <a:lstStyle/>
                    <a:p>
                      <a:pPr marL="0" marR="0" algn="ctr">
                        <a:spcBef>
                          <a:spcPts val="60"/>
                        </a:spcBef>
                        <a:spcAft>
                          <a:spcPts val="0"/>
                        </a:spcAft>
                      </a:pPr>
                      <a:r>
                        <a:rPr lang="en-US" sz="1600" dirty="0">
                          <a:effectLst/>
                        </a:rPr>
                        <a:t>Trigram</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64135" marB="64135" anchor="ctr"/>
                </a:tc>
                <a:extLst>
                  <a:ext uri="{0D108BD9-81ED-4DB2-BD59-A6C34878D82A}">
                    <a16:rowId xmlns:a16="http://schemas.microsoft.com/office/drawing/2014/main" val="1762787516"/>
                  </a:ext>
                </a:extLst>
              </a:tr>
            </a:tbl>
          </a:graphicData>
        </a:graphic>
      </p:graphicFrame>
    </p:spTree>
    <p:extLst>
      <p:ext uri="{BB962C8B-B14F-4D97-AF65-F5344CB8AC3E}">
        <p14:creationId xmlns:p14="http://schemas.microsoft.com/office/powerpoint/2010/main" val="2640289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a:xfrm>
            <a:off x="6389914" y="685800"/>
            <a:ext cx="5127172" cy="1485900"/>
          </a:xfrm>
        </p:spPr>
        <p:txBody>
          <a:bodyPr>
            <a:normAutofit/>
          </a:bodyPr>
          <a:lstStyle/>
          <a:p>
            <a:r>
              <a:rPr lang="en-US" dirty="0">
                <a:latin typeface="Times New Roman" panose="02020603050405020304" pitchFamily="18" charset="0"/>
                <a:cs typeface="Times New Roman" panose="02020603050405020304" pitchFamily="18" charset="0"/>
              </a:rPr>
              <a:t>Modeling</a:t>
            </a:r>
          </a:p>
        </p:txBody>
      </p:sp>
      <p:pic>
        <p:nvPicPr>
          <p:cNvPr id="4" name="Picture 18">
            <a:extLst>
              <a:ext uri="{FF2B5EF4-FFF2-40B4-BE49-F238E27FC236}">
                <a16:creationId xmlns:a16="http://schemas.microsoft.com/office/drawing/2014/main" id="{8E50708D-D9AD-46F0-8090-02921F389775}"/>
              </a:ext>
            </a:extLst>
          </p:cNvPr>
          <p:cNvPicPr/>
          <p:nvPr/>
        </p:nvPicPr>
        <p:blipFill>
          <a:blip r:embed="rId2"/>
          <a:stretch>
            <a:fillRect/>
          </a:stretch>
        </p:blipFill>
        <p:spPr>
          <a:xfrm>
            <a:off x="1023562" y="1234138"/>
            <a:ext cx="5071256" cy="4069683"/>
          </a:xfrm>
          <a:prstGeom prst="rect">
            <a:avLst/>
          </a:prstGeom>
        </p:spPr>
      </p:pic>
      <p:sp>
        <p:nvSpPr>
          <p:cNvPr id="3" name="Content Placeholder 2">
            <a:extLst>
              <a:ext uri="{FF2B5EF4-FFF2-40B4-BE49-F238E27FC236}">
                <a16:creationId xmlns:a16="http://schemas.microsoft.com/office/drawing/2014/main" id="{67D8BFF1-9885-6F4F-858C-E58B569DBAFD}"/>
              </a:ext>
            </a:extLst>
          </p:cNvPr>
          <p:cNvSpPr>
            <a:spLocks noGrp="1"/>
          </p:cNvSpPr>
          <p:nvPr>
            <p:ph idx="1"/>
          </p:nvPr>
        </p:nvSpPr>
        <p:spPr>
          <a:xfrm>
            <a:off x="6389913" y="2171700"/>
            <a:ext cx="5323991" cy="3695700"/>
          </a:xfrm>
        </p:spPr>
        <p:txBody>
          <a:bodyPr>
            <a:normAutofit/>
          </a:bodyPr>
          <a:lstStyle/>
          <a:p>
            <a:r>
              <a:rPr lang="en-US" dirty="0"/>
              <a:t>We evaluated our models based on their F1-scores.  </a:t>
            </a:r>
          </a:p>
          <a:p>
            <a:r>
              <a:rPr lang="en-US" dirty="0"/>
              <a:t>A 1% minimum sparsity threshold proved better than a 5% or 10%, but only by a little.  </a:t>
            </a:r>
          </a:p>
          <a:p>
            <a:r>
              <a:rPr lang="en-US" dirty="0"/>
              <a:t>With a 1% minimum sparsity threshold—all containing similar F1-scores ranging from 0.955 to 0.979.  </a:t>
            </a:r>
          </a:p>
          <a:p>
            <a:endParaRPr lang="en-US" dirty="0"/>
          </a:p>
        </p:txBody>
      </p:sp>
    </p:spTree>
    <p:extLst>
      <p:ext uri="{BB962C8B-B14F-4D97-AF65-F5344CB8AC3E}">
        <p14:creationId xmlns:p14="http://schemas.microsoft.com/office/powerpoint/2010/main" val="2724840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a:xfrm>
            <a:off x="6389914" y="685800"/>
            <a:ext cx="5127172" cy="1485900"/>
          </a:xfrm>
        </p:spPr>
        <p:txBody>
          <a:bodyPr>
            <a:normAutofit/>
          </a:bodyPr>
          <a:lstStyle/>
          <a:p>
            <a:r>
              <a:rPr lang="en-US" dirty="0">
                <a:latin typeface="Times New Roman" panose="02020603050405020304" pitchFamily="18" charset="0"/>
                <a:cs typeface="Times New Roman" panose="02020603050405020304" pitchFamily="18" charset="0"/>
              </a:rPr>
              <a:t>Modeling</a:t>
            </a:r>
          </a:p>
        </p:txBody>
      </p:sp>
      <p:sp>
        <p:nvSpPr>
          <p:cNvPr id="3" name="Content Placeholder 2">
            <a:extLst>
              <a:ext uri="{FF2B5EF4-FFF2-40B4-BE49-F238E27FC236}">
                <a16:creationId xmlns:a16="http://schemas.microsoft.com/office/drawing/2014/main" id="{67D8BFF1-9885-6F4F-858C-E58B569DBAFD}"/>
              </a:ext>
            </a:extLst>
          </p:cNvPr>
          <p:cNvSpPr>
            <a:spLocks noGrp="1"/>
          </p:cNvSpPr>
          <p:nvPr>
            <p:ph idx="1"/>
          </p:nvPr>
        </p:nvSpPr>
        <p:spPr>
          <a:xfrm>
            <a:off x="6389914" y="2286000"/>
            <a:ext cx="5127172" cy="3581400"/>
          </a:xfrm>
        </p:spPr>
        <p:txBody>
          <a:bodyPr>
            <a:normAutofit lnSpcReduction="10000"/>
          </a:bodyPr>
          <a:lstStyle/>
          <a:p>
            <a:r>
              <a:rPr lang="en-US" dirty="0"/>
              <a:t>Our best model configuration included an F1-score of 0.979</a:t>
            </a:r>
          </a:p>
          <a:p>
            <a:r>
              <a:rPr lang="en-US" dirty="0"/>
              <a:t>On our test set, comprise of 331 news articles (30% of our corpus)</a:t>
            </a:r>
          </a:p>
          <a:p>
            <a:pPr lvl="1"/>
            <a:r>
              <a:rPr lang="en-US" dirty="0"/>
              <a:t>7 misclassifications</a:t>
            </a:r>
          </a:p>
          <a:p>
            <a:pPr lvl="1"/>
            <a:r>
              <a:rPr lang="en-US" dirty="0"/>
              <a:t>3 false positives</a:t>
            </a:r>
          </a:p>
          <a:p>
            <a:pPr lvl="1"/>
            <a:r>
              <a:rPr lang="en-US" dirty="0"/>
              <a:t>4 false negatives.  </a:t>
            </a:r>
          </a:p>
          <a:p>
            <a:r>
              <a:rPr lang="en-US" dirty="0"/>
              <a:t>Notable words in the model include:  administrative region, violent protest, violent, China internal, internal affair, and radical</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64" y="1971923"/>
            <a:ext cx="5429250" cy="3573776"/>
          </a:xfrm>
          <a:prstGeom prst="rect">
            <a:avLst/>
          </a:prstGeom>
        </p:spPr>
      </p:pic>
    </p:spTree>
    <p:extLst>
      <p:ext uri="{BB962C8B-B14F-4D97-AF65-F5344CB8AC3E}">
        <p14:creationId xmlns:p14="http://schemas.microsoft.com/office/powerpoint/2010/main" val="82755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9B8E-BB46-854A-AE78-BC139503274C}"/>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onclusion</a:t>
            </a:r>
          </a:p>
        </p:txBody>
      </p:sp>
      <p:sp>
        <p:nvSpPr>
          <p:cNvPr id="3" name="Content Placeholder 2">
            <a:extLst>
              <a:ext uri="{FF2B5EF4-FFF2-40B4-BE49-F238E27FC236}">
                <a16:creationId xmlns:a16="http://schemas.microsoft.com/office/drawing/2014/main" id="{428B9C82-CF9C-BC43-A879-BC784345E42F}"/>
              </a:ext>
            </a:extLst>
          </p:cNvPr>
          <p:cNvSpPr>
            <a:spLocks noGrp="1"/>
          </p:cNvSpPr>
          <p:nvPr>
            <p:ph idx="1"/>
          </p:nvPr>
        </p:nvSpPr>
        <p:spPr>
          <a:xfrm>
            <a:off x="1371600" y="2286000"/>
            <a:ext cx="9601200" cy="3955774"/>
          </a:xfrm>
        </p:spPr>
        <p:txBody>
          <a:bodyPr>
            <a:normAutofit fontScale="85000" lnSpcReduction="20000"/>
          </a:bodyPr>
          <a:lstStyle/>
          <a:p>
            <a:pPr>
              <a:spcAft>
                <a:spcPts val="600"/>
              </a:spcAft>
            </a:pPr>
            <a:r>
              <a:rPr lang="en-US" dirty="0">
                <a:latin typeface="Times New Roman" panose="02020603050405020304" pitchFamily="18" charset="0"/>
                <a:cs typeface="Times New Roman" panose="02020603050405020304" pitchFamily="18" charset="0"/>
              </a:rPr>
              <a:t>Chinese newspapers </a:t>
            </a:r>
          </a:p>
          <a:p>
            <a:pPr lvl="1">
              <a:spcAft>
                <a:spcPts val="600"/>
              </a:spcAft>
            </a:pPr>
            <a:r>
              <a:rPr lang="en-US" dirty="0">
                <a:latin typeface="Times New Roman" panose="02020603050405020304" pitchFamily="18" charset="0"/>
                <a:cs typeface="Times New Roman" panose="02020603050405020304" pitchFamily="18" charset="0"/>
              </a:rPr>
              <a:t>pay more attention to HK government and violence</a:t>
            </a:r>
          </a:p>
          <a:p>
            <a:pPr lvl="1">
              <a:spcAft>
                <a:spcPts val="600"/>
              </a:spcAft>
            </a:pPr>
            <a:r>
              <a:rPr lang="en-US" dirty="0">
                <a:latin typeface="Times New Roman" panose="02020603050405020304" pitchFamily="18" charset="0"/>
                <a:cs typeface="Times New Roman" panose="02020603050405020304" pitchFamily="18" charset="0"/>
              </a:rPr>
              <a:t>tend to talk about narrow specific events and did not link the protest story to wider global politics</a:t>
            </a:r>
          </a:p>
          <a:p>
            <a:pPr>
              <a:spcAft>
                <a:spcPts val="600"/>
              </a:spcAft>
            </a:pPr>
            <a:r>
              <a:rPr lang="en-US" dirty="0">
                <a:latin typeface="Times New Roman" panose="02020603050405020304" pitchFamily="18" charset="0"/>
                <a:cs typeface="Times New Roman" panose="02020603050405020304" pitchFamily="18" charset="0"/>
              </a:rPr>
              <a:t>US newspapers </a:t>
            </a:r>
          </a:p>
          <a:p>
            <a:pPr lvl="1">
              <a:spcAft>
                <a:spcPts val="600"/>
              </a:spcAft>
            </a:pPr>
            <a:r>
              <a:rPr lang="en-US" dirty="0">
                <a:latin typeface="Times New Roman" panose="02020603050405020304" pitchFamily="18" charset="0"/>
                <a:cs typeface="Times New Roman" panose="02020603050405020304" pitchFamily="18" charset="0"/>
              </a:rPr>
              <a:t>pay more attention to wider issues and democracy</a:t>
            </a:r>
          </a:p>
          <a:p>
            <a:pPr lvl="1">
              <a:spcAft>
                <a:spcPts val="600"/>
              </a:spcAft>
            </a:pPr>
            <a:r>
              <a:rPr lang="en-US" dirty="0">
                <a:latin typeface="Times New Roman" panose="02020603050405020304" pitchFamily="18" charset="0"/>
                <a:cs typeface="Times New Roman" panose="02020603050405020304" pitchFamily="18" charset="0"/>
              </a:rPr>
              <a:t>tend to use the head of country to represent each country</a:t>
            </a:r>
          </a:p>
          <a:p>
            <a:pPr lvl="1">
              <a:spcAft>
                <a:spcPts val="600"/>
              </a:spcAft>
            </a:pPr>
            <a:r>
              <a:rPr lang="en-US" dirty="0">
                <a:latin typeface="Times New Roman" panose="02020603050405020304" pitchFamily="18" charset="0"/>
                <a:cs typeface="Times New Roman" panose="02020603050405020304" pitchFamily="18" charset="0"/>
              </a:rPr>
              <a:t>contained more variety because they linked the protest story to wider US-China relations and global politics.</a:t>
            </a:r>
          </a:p>
          <a:p>
            <a:r>
              <a:rPr lang="en-US" dirty="0">
                <a:latin typeface="Times New Roman" panose="02020603050405020304" pitchFamily="18" charset="0"/>
                <a:cs typeface="Times New Roman" panose="02020603050405020304" pitchFamily="18" charset="0"/>
              </a:rPr>
              <a:t>The similarity between Chinese newspapers is high which likely improves our ability to distinguish it from U.S. newspapers</a:t>
            </a:r>
          </a:p>
          <a:p>
            <a:r>
              <a:rPr lang="en-US" dirty="0">
                <a:latin typeface="Times New Roman" panose="02020603050405020304" pitchFamily="18" charset="0"/>
                <a:cs typeface="Times New Roman" panose="02020603050405020304" pitchFamily="18" charset="0"/>
              </a:rPr>
              <a:t>As a result:</a:t>
            </a:r>
          </a:p>
          <a:p>
            <a:pPr lvl="1"/>
            <a:r>
              <a:rPr lang="en-US" dirty="0">
                <a:latin typeface="Times New Roman" panose="02020603050405020304" pitchFamily="18" charset="0"/>
                <a:cs typeface="Times New Roman" panose="02020603050405020304" pitchFamily="18" charset="0"/>
              </a:rPr>
              <a:t>The model configurations did not make much difference</a:t>
            </a:r>
          </a:p>
        </p:txBody>
      </p:sp>
    </p:spTree>
    <p:extLst>
      <p:ext uri="{BB962C8B-B14F-4D97-AF65-F5344CB8AC3E}">
        <p14:creationId xmlns:p14="http://schemas.microsoft.com/office/powerpoint/2010/main" val="3998797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9C2A1-C3D9-4A94-BA3F-E5F513989539}"/>
              </a:ext>
            </a:extLst>
          </p:cNvPr>
          <p:cNvSpPr>
            <a:spLocks noGrp="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Bibliography</a:t>
            </a:r>
            <a:endParaRPr 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99783B1-1AFE-47BB-B2D0-7D88A7F42C3F}"/>
              </a:ext>
            </a:extLst>
          </p:cNvPr>
          <p:cNvSpPr>
            <a:spLocks noGrp="1"/>
          </p:cNvSpPr>
          <p:nvPr>
            <p:ph idx="1"/>
          </p:nvPr>
        </p:nvSpPr>
        <p:spPr>
          <a:xfrm>
            <a:off x="1604682" y="1909482"/>
            <a:ext cx="9601200" cy="3581400"/>
          </a:xfrm>
        </p:spPr>
        <p:txBody>
          <a:bodyPr>
            <a:noAutofit/>
          </a:bodyPr>
          <a:lstStyle/>
          <a:p>
            <a:r>
              <a:rPr lang="en-US" sz="1800" dirty="0">
                <a:latin typeface="Times New Roman" panose="02020603050405020304" pitchFamily="18" charset="0"/>
                <a:cs typeface="Times New Roman" panose="02020603050405020304" pitchFamily="18" charset="0"/>
              </a:rPr>
              <a:t>Brownlee, J. (2017). A gentle introduction to the bag-of-words model. Retrieved from https://machinelearningmastery.com/gentle-introduction-bag-words-model/</a:t>
            </a:r>
          </a:p>
          <a:p>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Çano</a:t>
            </a:r>
            <a:r>
              <a:rPr lang="en-US" sz="1800" dirty="0">
                <a:latin typeface="Times New Roman" panose="02020603050405020304" pitchFamily="18" charset="0"/>
                <a:cs typeface="Times New Roman" panose="02020603050405020304" pitchFamily="18" charset="0"/>
              </a:rPr>
              <a:t>, E., and Maurizio, M. (2019.) Word embeddings for sentiment analysis: A comprehensive empirical survey. </a:t>
            </a:r>
            <a:r>
              <a:rPr lang="en-US" sz="1800" dirty="0" err="1">
                <a:latin typeface="Times New Roman" panose="02020603050405020304" pitchFamily="18" charset="0"/>
                <a:cs typeface="Times New Roman" panose="02020603050405020304" pitchFamily="18" charset="0"/>
              </a:rPr>
              <a:t>ArXiv</a:t>
            </a:r>
            <a:r>
              <a:rPr lang="en-US" sz="1800" dirty="0">
                <a:latin typeface="Times New Roman" panose="02020603050405020304" pitchFamily="18" charset="0"/>
                <a:cs typeface="Times New Roman" panose="02020603050405020304" pitchFamily="18" charset="0"/>
              </a:rPr>
              <a:t> abs/1902.00753.</a:t>
            </a:r>
          </a:p>
          <a:p>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Satapathy</a:t>
            </a:r>
            <a:r>
              <a:rPr lang="en-US" sz="1800" dirty="0">
                <a:latin typeface="Times New Roman" panose="02020603050405020304" pitchFamily="18" charset="0"/>
                <a:cs typeface="Times New Roman" panose="02020603050405020304" pitchFamily="18" charset="0"/>
              </a:rPr>
              <a:t>, R., </a:t>
            </a:r>
            <a:r>
              <a:rPr lang="en-US" sz="1800" dirty="0" err="1">
                <a:latin typeface="Times New Roman" panose="02020603050405020304" pitchFamily="18" charset="0"/>
                <a:cs typeface="Times New Roman" panose="02020603050405020304" pitchFamily="18" charset="0"/>
              </a:rPr>
              <a:t>Guerreiro</a:t>
            </a:r>
            <a:r>
              <a:rPr lang="en-US" sz="1800" dirty="0">
                <a:latin typeface="Times New Roman" panose="02020603050405020304" pitchFamily="18" charset="0"/>
                <a:cs typeface="Times New Roman" panose="02020603050405020304" pitchFamily="18" charset="0"/>
              </a:rPr>
              <a:t>, C., Chaturvedi, I., and Cambria, E. (2017). Phonetic-based microtext normalization for twitter sentiment analysis. In 2017 IEEE International Conference on Data Mining Workshops (ICDMW). IEEE: 407-413.</a:t>
            </a:r>
          </a:p>
          <a:p>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Silge</a:t>
            </a:r>
            <a:r>
              <a:rPr lang="en-US" sz="1800" dirty="0">
                <a:latin typeface="Times New Roman" panose="02020603050405020304" pitchFamily="18" charset="0"/>
                <a:cs typeface="Times New Roman" panose="02020603050405020304" pitchFamily="18" charset="0"/>
              </a:rPr>
              <a:t>, J., and Robinson, D. (2018). Analyzing word and document frequency: TF-IDF. In Text Mining with R: A Tidy Approach. Retrieved from https://www.tidytextmining.com/tfidf.html</a:t>
            </a:r>
          </a:p>
        </p:txBody>
      </p:sp>
    </p:spTree>
    <p:extLst>
      <p:ext uri="{BB962C8B-B14F-4D97-AF65-F5344CB8AC3E}">
        <p14:creationId xmlns:p14="http://schemas.microsoft.com/office/powerpoint/2010/main" val="428218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8A808E-F06F-514B-9F80-96B7C13243B2}"/>
              </a:ext>
            </a:extLst>
          </p:cNvPr>
          <p:cNvSpPr>
            <a:spLocks noGrp="1"/>
          </p:cNvSpPr>
          <p:nvPr>
            <p:ph type="ctrTitle"/>
          </p:nvPr>
        </p:nvSpPr>
        <p:spPr/>
        <p:txBody>
          <a:bodyPr/>
          <a:lstStyle/>
          <a:p>
            <a:r>
              <a:rPr lang="en-US" altLang="zh-CN" dirty="0"/>
              <a:t>Thank</a:t>
            </a:r>
            <a:r>
              <a:rPr lang="zh-CN" altLang="en-US" dirty="0"/>
              <a:t> </a:t>
            </a:r>
            <a:r>
              <a:rPr lang="en-US" altLang="zh-CN" dirty="0"/>
              <a:t>you</a:t>
            </a:r>
            <a:endParaRPr lang="en-US" dirty="0"/>
          </a:p>
        </p:txBody>
      </p:sp>
    </p:spTree>
    <p:extLst>
      <p:ext uri="{BB962C8B-B14F-4D97-AF65-F5344CB8AC3E}">
        <p14:creationId xmlns:p14="http://schemas.microsoft.com/office/powerpoint/2010/main" val="221728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54A3-15D1-AA46-AD56-9D42C92390F7}"/>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Background</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FC9FF5-3D71-FD49-B7E7-25B84AD2D161}"/>
              </a:ext>
            </a:extLst>
          </p:cNvPr>
          <p:cNvSpPr>
            <a:spLocks noGrp="1"/>
          </p:cNvSpPr>
          <p:nvPr>
            <p:ph idx="1"/>
          </p:nvPr>
        </p:nvSpPr>
        <p:spPr>
          <a:xfrm>
            <a:off x="1037969" y="4372472"/>
            <a:ext cx="10688595" cy="3581400"/>
          </a:xfrm>
        </p:spPr>
        <p:txBody>
          <a:bodyPr>
            <a:normAutofit/>
          </a:bodyPr>
          <a:lstStyle/>
          <a:p>
            <a:r>
              <a:rPr lang="en-US" sz="2200" dirty="0">
                <a:latin typeface="Times New Roman" panose="02020603050405020304" pitchFamily="18" charset="0"/>
                <a:cs typeface="Times New Roman" panose="02020603050405020304" pitchFamily="18" charset="0"/>
              </a:rPr>
              <a:t>U.S. and Chinese newspapers largely take a different view on these protests.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Can we build a model that will understand these differences?</a:t>
            </a:r>
          </a:p>
        </p:txBody>
      </p:sp>
      <p:pic>
        <p:nvPicPr>
          <p:cNvPr id="8" name="Picture 7">
            <a:extLst>
              <a:ext uri="{FF2B5EF4-FFF2-40B4-BE49-F238E27FC236}">
                <a16:creationId xmlns:a16="http://schemas.microsoft.com/office/drawing/2014/main" id="{2FD4B947-8487-454A-859A-444FE4681335}"/>
              </a:ext>
            </a:extLst>
          </p:cNvPr>
          <p:cNvPicPr>
            <a:picLocks noChangeAspect="1"/>
          </p:cNvPicPr>
          <p:nvPr/>
        </p:nvPicPr>
        <p:blipFill>
          <a:blip r:embed="rId2"/>
          <a:stretch>
            <a:fillRect/>
          </a:stretch>
        </p:blipFill>
        <p:spPr>
          <a:xfrm>
            <a:off x="5955956" y="1091717"/>
            <a:ext cx="3080824" cy="2874839"/>
          </a:xfrm>
          <a:prstGeom prst="rect">
            <a:avLst/>
          </a:prstGeom>
        </p:spPr>
      </p:pic>
      <p:pic>
        <p:nvPicPr>
          <p:cNvPr id="9" name="Picture 8">
            <a:extLst>
              <a:ext uri="{FF2B5EF4-FFF2-40B4-BE49-F238E27FC236}">
                <a16:creationId xmlns:a16="http://schemas.microsoft.com/office/drawing/2014/main" id="{BAFDA518-0B49-144F-8D3D-5CF0EE3CD92C}"/>
              </a:ext>
            </a:extLst>
          </p:cNvPr>
          <p:cNvPicPr>
            <a:picLocks noChangeAspect="1"/>
          </p:cNvPicPr>
          <p:nvPr/>
        </p:nvPicPr>
        <p:blipFill>
          <a:blip r:embed="rId3"/>
          <a:stretch>
            <a:fillRect/>
          </a:stretch>
        </p:blipFill>
        <p:spPr>
          <a:xfrm>
            <a:off x="9231448" y="1091717"/>
            <a:ext cx="2857055" cy="2874838"/>
          </a:xfrm>
          <a:prstGeom prst="rect">
            <a:avLst/>
          </a:prstGeom>
        </p:spPr>
      </p:pic>
      <p:sp>
        <p:nvSpPr>
          <p:cNvPr id="10" name="Content Placeholder 2">
            <a:extLst>
              <a:ext uri="{FF2B5EF4-FFF2-40B4-BE49-F238E27FC236}">
                <a16:creationId xmlns:a16="http://schemas.microsoft.com/office/drawing/2014/main" id="{C4EC1675-A447-2941-9C27-58CB764CAD10}"/>
              </a:ext>
            </a:extLst>
          </p:cNvPr>
          <p:cNvSpPr txBox="1">
            <a:spLocks/>
          </p:cNvSpPr>
          <p:nvPr/>
        </p:nvSpPr>
        <p:spPr>
          <a:xfrm>
            <a:off x="1037969" y="1726254"/>
            <a:ext cx="4584356"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This summer, protests broke out in Hong Kong, at first related to an extradition treaty that the protesters viewed as an encroachment of mainland China into the special administrative region of Hong Kong. </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006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Overview</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D8BFF1-9885-6F4F-858C-E58B569DBAFD}"/>
              </a:ext>
            </a:extLst>
          </p:cNvPr>
          <p:cNvSpPr>
            <a:spLocks noGrp="1"/>
          </p:cNvSpPr>
          <p:nvPr>
            <p:ph idx="1"/>
          </p:nvPr>
        </p:nvSpPr>
        <p:spPr>
          <a:xfrm>
            <a:off x="1371600" y="1220229"/>
            <a:ext cx="9601200" cy="3581400"/>
          </a:xfrm>
        </p:spPr>
        <p:txBody>
          <a:bodyPr>
            <a:noAutofit/>
          </a:bodyPr>
          <a:lstStyle/>
          <a:p>
            <a:pPr marL="0" indent="0">
              <a:buNone/>
            </a:pPr>
            <a:endParaRPr 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Figuring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out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different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journalistic tones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between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newspapers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Chinese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newspapers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could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help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better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understanding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Chinese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commend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view</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points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about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Kong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Protest.</a:t>
            </a:r>
          </a:p>
          <a:p>
            <a:endParaRPr lang="en-US" altLang="zh-C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goal is to determine what natural language processing (NLP) techniques can best distinguish between U.S. and Chinese reporting on the 2019 Hong Kong protests.</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Process:</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re-processing</a:t>
            </a:r>
          </a:p>
          <a:p>
            <a:pPr lvl="1">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Exploratory Data Analysis</a:t>
            </a:r>
          </a:p>
          <a:p>
            <a:pPr lvl="1">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Modelling</a:t>
            </a:r>
          </a:p>
          <a:p>
            <a:pPr lvl="1">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Assessment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809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a:xfrm>
            <a:off x="1371600" y="342195"/>
            <a:ext cx="9601200" cy="1485900"/>
          </a:xfrm>
        </p:spPr>
        <p:txBody>
          <a:bodyPr>
            <a:normAutofit/>
          </a:bodyPr>
          <a:lstStyle/>
          <a:p>
            <a:pPr algn="ctr"/>
            <a:r>
              <a:rPr lang="en-US" dirty="0">
                <a:latin typeface="Times New Roman" panose="02020603050405020304" pitchFamily="18" charset="0"/>
                <a:cs typeface="Times New Roman" panose="02020603050405020304" pitchFamily="18" charset="0"/>
              </a:rPr>
              <a:t>Corpus</a:t>
            </a:r>
          </a:p>
        </p:txBody>
      </p:sp>
      <p:sp>
        <p:nvSpPr>
          <p:cNvPr id="3" name="Content Placeholder 2">
            <a:extLst>
              <a:ext uri="{FF2B5EF4-FFF2-40B4-BE49-F238E27FC236}">
                <a16:creationId xmlns:a16="http://schemas.microsoft.com/office/drawing/2014/main" id="{67D8BFF1-9885-6F4F-858C-E58B569DBAFD}"/>
              </a:ext>
            </a:extLst>
          </p:cNvPr>
          <p:cNvSpPr>
            <a:spLocks noGrp="1"/>
          </p:cNvSpPr>
          <p:nvPr>
            <p:ph idx="1"/>
          </p:nvPr>
        </p:nvSpPr>
        <p:spPr>
          <a:xfrm>
            <a:off x="1371600" y="1109359"/>
            <a:ext cx="10094259" cy="4152900"/>
          </a:xfrm>
        </p:spPr>
        <p:txBody>
          <a:bodyPr>
            <a:normAutofit/>
          </a:bodyPr>
          <a:lstStyle/>
          <a:p>
            <a:r>
              <a:rPr lang="en-US" sz="2200" dirty="0">
                <a:latin typeface="Times New Roman" panose="02020603050405020304" pitchFamily="18" charset="0"/>
                <a:cs typeface="Times New Roman" panose="02020603050405020304" pitchFamily="18" charset="0"/>
              </a:rPr>
              <a:t>1,101 news articles on the Hong Kong protests; 552 were from U.S. newspapers and 549 were from Chinese newspapers.  </a:t>
            </a:r>
          </a:p>
          <a:p>
            <a:r>
              <a:rPr lang="en-US" sz="2200" dirty="0">
                <a:latin typeface="Times New Roman" panose="02020603050405020304" pitchFamily="18" charset="0"/>
                <a:cs typeface="Times New Roman" panose="02020603050405020304" pitchFamily="18" charset="0"/>
              </a:rPr>
              <a:t>U.S. newspapers included the Wall Street Journal, Washington Post, and New York Times.  </a:t>
            </a:r>
          </a:p>
          <a:p>
            <a:r>
              <a:rPr lang="en-US" sz="2200" dirty="0">
                <a:latin typeface="Times New Roman" panose="02020603050405020304" pitchFamily="18" charset="0"/>
                <a:cs typeface="Times New Roman" panose="02020603050405020304" pitchFamily="18" charset="0"/>
              </a:rPr>
              <a:t>Chinese newspapers included China Daily, People’s Daily, and Xinhua Agent.</a:t>
            </a:r>
          </a:p>
          <a:p>
            <a:r>
              <a:rPr lang="en-US" sz="2200" dirty="0">
                <a:latin typeface="Times New Roman" panose="02020603050405020304" pitchFamily="18" charset="0"/>
                <a:cs typeface="Times New Roman" panose="02020603050405020304" pitchFamily="18" charset="0"/>
              </a:rPr>
              <a:t>We use web Scraper to scrape corpus from ProQuest.</a:t>
            </a:r>
          </a:p>
        </p:txBody>
      </p:sp>
      <p:pic>
        <p:nvPicPr>
          <p:cNvPr id="5" name="图片 4" descr="社交网络的手机截图&#10;&#10;描述已自动生成">
            <a:extLst>
              <a:ext uri="{FF2B5EF4-FFF2-40B4-BE49-F238E27FC236}">
                <a16:creationId xmlns:a16="http://schemas.microsoft.com/office/drawing/2014/main" id="{D1A78736-92A9-4B13-AA0F-50D78E582334}"/>
              </a:ext>
            </a:extLst>
          </p:cNvPr>
          <p:cNvPicPr>
            <a:picLocks noChangeAspect="1"/>
          </p:cNvPicPr>
          <p:nvPr/>
        </p:nvPicPr>
        <p:blipFill>
          <a:blip r:embed="rId2"/>
          <a:stretch>
            <a:fillRect/>
          </a:stretch>
        </p:blipFill>
        <p:spPr>
          <a:xfrm>
            <a:off x="1478602" y="3605967"/>
            <a:ext cx="3939704" cy="3115847"/>
          </a:xfrm>
          <a:prstGeom prst="rect">
            <a:avLst/>
          </a:prstGeom>
        </p:spPr>
      </p:pic>
      <p:pic>
        <p:nvPicPr>
          <p:cNvPr id="6" name="图片 5">
            <a:extLst>
              <a:ext uri="{FF2B5EF4-FFF2-40B4-BE49-F238E27FC236}">
                <a16:creationId xmlns:a16="http://schemas.microsoft.com/office/drawing/2014/main" id="{55C60131-04DE-454C-B7D9-DB721B5DDBB1}"/>
              </a:ext>
            </a:extLst>
          </p:cNvPr>
          <p:cNvPicPr>
            <a:picLocks noChangeAspect="1"/>
          </p:cNvPicPr>
          <p:nvPr/>
        </p:nvPicPr>
        <p:blipFill>
          <a:blip r:embed="rId3"/>
          <a:stretch>
            <a:fillRect/>
          </a:stretch>
        </p:blipFill>
        <p:spPr>
          <a:xfrm>
            <a:off x="6368272" y="3609074"/>
            <a:ext cx="4701805" cy="3112739"/>
          </a:xfrm>
          <a:prstGeom prst="rect">
            <a:avLst/>
          </a:prstGeom>
        </p:spPr>
      </p:pic>
    </p:spTree>
    <p:extLst>
      <p:ext uri="{BB962C8B-B14F-4D97-AF65-F5344CB8AC3E}">
        <p14:creationId xmlns:p14="http://schemas.microsoft.com/office/powerpoint/2010/main" val="858136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Preprocessing Steps</a:t>
            </a:r>
          </a:p>
        </p:txBody>
      </p:sp>
      <p:sp>
        <p:nvSpPr>
          <p:cNvPr id="3" name="Content Placeholder 2">
            <a:extLst>
              <a:ext uri="{FF2B5EF4-FFF2-40B4-BE49-F238E27FC236}">
                <a16:creationId xmlns:a16="http://schemas.microsoft.com/office/drawing/2014/main" id="{67D8BFF1-9885-6F4F-858C-E58B569DBAFD}"/>
              </a:ext>
            </a:extLst>
          </p:cNvPr>
          <p:cNvSpPr>
            <a:spLocks noGrp="1"/>
          </p:cNvSpPr>
          <p:nvPr>
            <p:ph idx="1"/>
          </p:nvPr>
        </p:nvSpPr>
        <p:spPr>
          <a:xfrm>
            <a:off x="1371600" y="2061882"/>
            <a:ext cx="9601200" cy="4069977"/>
          </a:xfrm>
        </p:spPr>
        <p:txBody>
          <a:bodyPr>
            <a:normAutofit fontScale="92500" lnSpcReduction="10000"/>
          </a:bodyPr>
          <a:lstStyle/>
          <a:p>
            <a:pPr>
              <a:spcAft>
                <a:spcPts val="1200"/>
              </a:spcAft>
            </a:pPr>
            <a:r>
              <a:rPr lang="en-US" sz="2400" dirty="0"/>
              <a:t>Tokenized words</a:t>
            </a:r>
          </a:p>
          <a:p>
            <a:pPr>
              <a:spcAft>
                <a:spcPts val="1200"/>
              </a:spcAft>
            </a:pPr>
            <a:r>
              <a:rPr lang="en-US" sz="2400" dirty="0"/>
              <a:t>Removed punctuation and numbers</a:t>
            </a:r>
          </a:p>
          <a:p>
            <a:pPr>
              <a:spcAft>
                <a:spcPts val="1200"/>
              </a:spcAft>
            </a:pPr>
            <a:r>
              <a:rPr lang="en-US" sz="2400" dirty="0"/>
              <a:t>Set words to lowercase</a:t>
            </a:r>
          </a:p>
          <a:p>
            <a:pPr>
              <a:spcAft>
                <a:spcPts val="1200"/>
              </a:spcAft>
            </a:pPr>
            <a:r>
              <a:rPr lang="en-US" sz="2400" dirty="0"/>
              <a:t>Stemmed words</a:t>
            </a:r>
          </a:p>
          <a:p>
            <a:pPr>
              <a:spcAft>
                <a:spcPts val="1200"/>
              </a:spcAft>
            </a:pPr>
            <a:r>
              <a:rPr lang="en-US" sz="2400" dirty="0"/>
              <a:t>Removed stop words</a:t>
            </a:r>
          </a:p>
          <a:p>
            <a:pPr>
              <a:spcAft>
                <a:spcPts val="1200"/>
              </a:spcAft>
            </a:pPr>
            <a:r>
              <a:rPr lang="en-US" sz="2400" dirty="0"/>
              <a:t>Split into training and testing</a:t>
            </a:r>
          </a:p>
          <a:p>
            <a:pPr>
              <a:spcAft>
                <a:spcPts val="1200"/>
              </a:spcAft>
            </a:pPr>
            <a:r>
              <a:rPr lang="en-US" sz="2400" dirty="0"/>
              <a:t>Prepared for a Bag of Words (</a:t>
            </a:r>
            <a:r>
              <a:rPr lang="en-US" sz="2400" dirty="0" err="1"/>
              <a:t>BoW</a:t>
            </a:r>
            <a:r>
              <a:rPr lang="en-US" sz="2400" dirty="0"/>
              <a:t>) modeling</a:t>
            </a:r>
          </a:p>
          <a:p>
            <a:endParaRPr lang="en-US" dirty="0"/>
          </a:p>
        </p:txBody>
      </p:sp>
    </p:spTree>
    <p:extLst>
      <p:ext uri="{BB962C8B-B14F-4D97-AF65-F5344CB8AC3E}">
        <p14:creationId xmlns:p14="http://schemas.microsoft.com/office/powerpoint/2010/main" val="3846225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9"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0" name="Rectangle 13">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dirty="0"/>
              <a:t>Word Cloud</a:t>
            </a:r>
          </a:p>
        </p:txBody>
      </p:sp>
      <p:pic>
        <p:nvPicPr>
          <p:cNvPr id="4" name="内容占位符 3">
            <a:extLst>
              <a:ext uri="{FF2B5EF4-FFF2-40B4-BE49-F238E27FC236}">
                <a16:creationId xmlns:a16="http://schemas.microsoft.com/office/drawing/2014/main" id="{F2F39E51-0D11-4C5D-BFE1-25648FE4E7C4}"/>
              </a:ext>
            </a:extLst>
          </p:cNvPr>
          <p:cNvPicPr>
            <a:picLocks noGrp="1" noChangeAspect="1"/>
          </p:cNvPicPr>
          <p:nvPr>
            <p:ph idx="1"/>
          </p:nvPr>
        </p:nvPicPr>
        <p:blipFill>
          <a:blip r:embed="rId2"/>
          <a:stretch>
            <a:fillRect/>
          </a:stretch>
        </p:blipFill>
        <p:spPr>
          <a:xfrm>
            <a:off x="1066800" y="257046"/>
            <a:ext cx="3900607" cy="3930083"/>
          </a:xfrm>
          <a:prstGeom prst="rect">
            <a:avLst/>
          </a:prstGeom>
        </p:spPr>
      </p:pic>
      <p:pic>
        <p:nvPicPr>
          <p:cNvPr id="5" name="图片 4">
            <a:extLst>
              <a:ext uri="{FF2B5EF4-FFF2-40B4-BE49-F238E27FC236}">
                <a16:creationId xmlns:a16="http://schemas.microsoft.com/office/drawing/2014/main" id="{E8990E9B-FF8F-4D63-83EA-A9473903F213}"/>
              </a:ext>
            </a:extLst>
          </p:cNvPr>
          <p:cNvPicPr>
            <a:picLocks noChangeAspect="1"/>
          </p:cNvPicPr>
          <p:nvPr/>
        </p:nvPicPr>
        <p:blipFill>
          <a:blip r:embed="rId3"/>
          <a:stretch>
            <a:fillRect/>
          </a:stretch>
        </p:blipFill>
        <p:spPr>
          <a:xfrm>
            <a:off x="7188873" y="257046"/>
            <a:ext cx="3979830" cy="3930083"/>
          </a:xfrm>
          <a:prstGeom prst="rect">
            <a:avLst/>
          </a:prstGeom>
        </p:spPr>
      </p:pic>
      <p:sp>
        <p:nvSpPr>
          <p:cNvPr id="21" name="Freeform: Shape 15">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8" name="Freeform: Shape 17">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6" name="文本框 5">
            <a:extLst>
              <a:ext uri="{FF2B5EF4-FFF2-40B4-BE49-F238E27FC236}">
                <a16:creationId xmlns:a16="http://schemas.microsoft.com/office/drawing/2014/main" id="{2B58E9EE-D8A9-4B29-BA38-10299CA1F8C9}"/>
              </a:ext>
            </a:extLst>
          </p:cNvPr>
          <p:cNvSpPr txBox="1"/>
          <p:nvPr/>
        </p:nvSpPr>
        <p:spPr>
          <a:xfrm>
            <a:off x="5297440" y="817841"/>
            <a:ext cx="158560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China</a:t>
            </a:r>
          </a:p>
        </p:txBody>
      </p:sp>
      <p:sp>
        <p:nvSpPr>
          <p:cNvPr id="22" name="箭头: 右 21">
            <a:extLst>
              <a:ext uri="{FF2B5EF4-FFF2-40B4-BE49-F238E27FC236}">
                <a16:creationId xmlns:a16="http://schemas.microsoft.com/office/drawing/2014/main" id="{001F63E4-59EA-41BF-986C-18A692A518C8}"/>
              </a:ext>
            </a:extLst>
          </p:cNvPr>
          <p:cNvSpPr/>
          <p:nvPr/>
        </p:nvSpPr>
        <p:spPr>
          <a:xfrm rot="10800000">
            <a:off x="5227825" y="1362507"/>
            <a:ext cx="1311461" cy="3231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3" name="箭头: 右 22">
            <a:extLst>
              <a:ext uri="{FF2B5EF4-FFF2-40B4-BE49-F238E27FC236}">
                <a16:creationId xmlns:a16="http://schemas.microsoft.com/office/drawing/2014/main" id="{A5EA97EE-E3E2-4F02-AC16-C2F799115A64}"/>
              </a:ext>
            </a:extLst>
          </p:cNvPr>
          <p:cNvSpPr/>
          <p:nvPr/>
        </p:nvSpPr>
        <p:spPr>
          <a:xfrm>
            <a:off x="5578406" y="3158760"/>
            <a:ext cx="1311461" cy="3231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8" name="文本框 7">
            <a:extLst>
              <a:ext uri="{FF2B5EF4-FFF2-40B4-BE49-F238E27FC236}">
                <a16:creationId xmlns:a16="http://schemas.microsoft.com/office/drawing/2014/main" id="{460576D7-2EDC-4BFE-ABC3-E5DBCB9DD3A7}"/>
              </a:ext>
            </a:extLst>
          </p:cNvPr>
          <p:cNvSpPr txBox="1"/>
          <p:nvPr/>
        </p:nvSpPr>
        <p:spPr>
          <a:xfrm>
            <a:off x="5771461" y="2629769"/>
            <a:ext cx="1292538"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U.S.</a:t>
            </a:r>
          </a:p>
        </p:txBody>
      </p:sp>
    </p:spTree>
    <p:extLst>
      <p:ext uri="{BB962C8B-B14F-4D97-AF65-F5344CB8AC3E}">
        <p14:creationId xmlns:p14="http://schemas.microsoft.com/office/powerpoint/2010/main" val="240387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Word Frequency</a:t>
            </a:r>
          </a:p>
        </p:txBody>
      </p:sp>
      <p:graphicFrame>
        <p:nvGraphicFramePr>
          <p:cNvPr id="8" name="表格 8">
            <a:extLst>
              <a:ext uri="{FF2B5EF4-FFF2-40B4-BE49-F238E27FC236}">
                <a16:creationId xmlns:a16="http://schemas.microsoft.com/office/drawing/2014/main" id="{E46536F1-6CE8-4E42-896D-93FB8A2DF9A3}"/>
              </a:ext>
            </a:extLst>
          </p:cNvPr>
          <p:cNvGraphicFramePr>
            <a:graphicFrameLocks noGrp="1"/>
          </p:cNvGraphicFramePr>
          <p:nvPr>
            <p:ph idx="1"/>
          </p:nvPr>
        </p:nvGraphicFramePr>
        <p:xfrm>
          <a:off x="2017060" y="1494864"/>
          <a:ext cx="3585880" cy="4835208"/>
        </p:xfrm>
        <a:graphic>
          <a:graphicData uri="http://schemas.openxmlformats.org/drawingml/2006/table">
            <a:tbl>
              <a:tblPr firstRow="1" bandRow="1">
                <a:tableStyleId>{5C22544A-7EE6-4342-B048-85BDC9FD1C3A}</a:tableStyleId>
              </a:tblPr>
              <a:tblGrid>
                <a:gridCol w="713996">
                  <a:extLst>
                    <a:ext uri="{9D8B030D-6E8A-4147-A177-3AD203B41FA5}">
                      <a16:colId xmlns:a16="http://schemas.microsoft.com/office/drawing/2014/main" val="3039310617"/>
                    </a:ext>
                  </a:extLst>
                </a:gridCol>
                <a:gridCol w="713996">
                  <a:extLst>
                    <a:ext uri="{9D8B030D-6E8A-4147-A177-3AD203B41FA5}">
                      <a16:colId xmlns:a16="http://schemas.microsoft.com/office/drawing/2014/main" val="4294340987"/>
                    </a:ext>
                  </a:extLst>
                </a:gridCol>
                <a:gridCol w="713996">
                  <a:extLst>
                    <a:ext uri="{9D8B030D-6E8A-4147-A177-3AD203B41FA5}">
                      <a16:colId xmlns:a16="http://schemas.microsoft.com/office/drawing/2014/main" val="1504618739"/>
                    </a:ext>
                  </a:extLst>
                </a:gridCol>
                <a:gridCol w="713996">
                  <a:extLst>
                    <a:ext uri="{9D8B030D-6E8A-4147-A177-3AD203B41FA5}">
                      <a16:colId xmlns:a16="http://schemas.microsoft.com/office/drawing/2014/main" val="1374995138"/>
                    </a:ext>
                  </a:extLst>
                </a:gridCol>
                <a:gridCol w="729896">
                  <a:extLst>
                    <a:ext uri="{9D8B030D-6E8A-4147-A177-3AD203B41FA5}">
                      <a16:colId xmlns:a16="http://schemas.microsoft.com/office/drawing/2014/main" val="247308660"/>
                    </a:ext>
                  </a:extLst>
                </a:gridCol>
              </a:tblGrid>
              <a:tr h="385128">
                <a:tc>
                  <a:txBody>
                    <a:bodyPr/>
                    <a:lstStyle/>
                    <a:p>
                      <a:pPr algn="r" fontAlgn="ctr"/>
                      <a:endParaRPr lang="en-US" sz="1400" b="1" dirty="0">
                        <a:effectLst/>
                      </a:endParaRPr>
                    </a:p>
                  </a:txBody>
                  <a:tcPr anchor="ctr"/>
                </a:tc>
                <a:tc gridSpan="2">
                  <a:txBody>
                    <a:bodyPr/>
                    <a:lstStyle/>
                    <a:p>
                      <a:pPr algn="ctr" fontAlgn="ctr"/>
                      <a:r>
                        <a:rPr lang="en-US" sz="1400" b="1" dirty="0">
                          <a:effectLst/>
                        </a:rPr>
                        <a:t>Chinese Newspapers</a:t>
                      </a:r>
                    </a:p>
                  </a:txBody>
                  <a:tcPr anchor="ctr"/>
                </a:tc>
                <a:tc hMerge="1">
                  <a:txBody>
                    <a:bodyPr/>
                    <a:lstStyle/>
                    <a:p>
                      <a:pPr algn="ctr" fontAlgn="ctr"/>
                      <a:endParaRPr lang="en-US" sz="1400" b="1" dirty="0">
                        <a:effectLst/>
                      </a:endParaRPr>
                    </a:p>
                  </a:txBody>
                  <a:tcPr anchor="ctr"/>
                </a:tc>
                <a:tc gridSpan="2">
                  <a:txBody>
                    <a:bodyPr/>
                    <a:lstStyle/>
                    <a:p>
                      <a:pPr algn="ctr" fontAlgn="ctr"/>
                      <a:r>
                        <a:rPr lang="en-US" sz="1400" b="1" dirty="0">
                          <a:effectLst/>
                        </a:rPr>
                        <a:t>U.S. </a:t>
                      </a:r>
                    </a:p>
                    <a:p>
                      <a:pPr algn="ctr" fontAlgn="ctr"/>
                      <a:r>
                        <a:rPr lang="en-US" sz="1400" b="1" dirty="0">
                          <a:effectLst/>
                        </a:rPr>
                        <a:t>Newspapers</a:t>
                      </a:r>
                    </a:p>
                  </a:txBody>
                  <a:tcPr anchor="ctr"/>
                </a:tc>
                <a:tc hMerge="1">
                  <a:txBody>
                    <a:bodyPr/>
                    <a:lstStyle/>
                    <a:p>
                      <a:pPr algn="ctr" fontAlgn="ctr"/>
                      <a:endParaRPr lang="en-US" sz="1400" b="1" dirty="0">
                        <a:effectLst/>
                      </a:endParaRPr>
                    </a:p>
                  </a:txBody>
                  <a:tcPr anchor="ctr"/>
                </a:tc>
                <a:extLst>
                  <a:ext uri="{0D108BD9-81ED-4DB2-BD59-A6C34878D82A}">
                    <a16:rowId xmlns:a16="http://schemas.microsoft.com/office/drawing/2014/main" val="10000"/>
                  </a:ext>
                </a:extLst>
              </a:tr>
              <a:tr h="385128">
                <a:tc>
                  <a:txBody>
                    <a:bodyPr/>
                    <a:lstStyle/>
                    <a:p>
                      <a:pPr algn="r" fontAlgn="ctr"/>
                      <a:endParaRPr lang="en-US" sz="1400" b="1" dirty="0">
                        <a:effectLst/>
                      </a:endParaRPr>
                    </a:p>
                  </a:txBody>
                  <a:tcPr anchor="ctr"/>
                </a:tc>
                <a:tc>
                  <a:txBody>
                    <a:bodyPr/>
                    <a:lstStyle/>
                    <a:p>
                      <a:pPr algn="ctr" fontAlgn="ctr"/>
                      <a:r>
                        <a:rPr lang="en-US" sz="1400" b="1" dirty="0">
                          <a:effectLst/>
                        </a:rPr>
                        <a:t>Word</a:t>
                      </a:r>
                    </a:p>
                  </a:txBody>
                  <a:tcPr anchor="ctr"/>
                </a:tc>
                <a:tc>
                  <a:txBody>
                    <a:bodyPr/>
                    <a:lstStyle/>
                    <a:p>
                      <a:pPr algn="ctr" fontAlgn="ctr"/>
                      <a:r>
                        <a:rPr lang="en-US" sz="1400" b="1" dirty="0" err="1">
                          <a:effectLst/>
                        </a:rPr>
                        <a:t>Freq</a:t>
                      </a:r>
                      <a:endParaRPr lang="en-US" sz="1400" b="1" dirty="0">
                        <a:effectLst/>
                      </a:endParaRPr>
                    </a:p>
                  </a:txBody>
                  <a:tcPr anchor="ctr"/>
                </a:tc>
                <a:tc>
                  <a:txBody>
                    <a:bodyPr/>
                    <a:lstStyle/>
                    <a:p>
                      <a:pPr algn="ctr" fontAlgn="ctr"/>
                      <a:r>
                        <a:rPr lang="en-US" sz="1400" b="1" dirty="0">
                          <a:effectLst/>
                        </a:rPr>
                        <a:t>Word</a:t>
                      </a:r>
                    </a:p>
                  </a:txBody>
                  <a:tcPr anchor="ctr"/>
                </a:tc>
                <a:tc>
                  <a:txBody>
                    <a:bodyPr/>
                    <a:lstStyle/>
                    <a:p>
                      <a:pPr algn="ctr" fontAlgn="ctr"/>
                      <a:r>
                        <a:rPr lang="en-US" sz="1400" b="1" dirty="0" err="1">
                          <a:effectLst/>
                        </a:rPr>
                        <a:t>Freq</a:t>
                      </a:r>
                      <a:endParaRPr lang="en-US" sz="1400" b="1" dirty="0">
                        <a:effectLst/>
                      </a:endParaRPr>
                    </a:p>
                  </a:txBody>
                  <a:tcPr anchor="ctr"/>
                </a:tc>
                <a:extLst>
                  <a:ext uri="{0D108BD9-81ED-4DB2-BD59-A6C34878D82A}">
                    <a16:rowId xmlns:a16="http://schemas.microsoft.com/office/drawing/2014/main" val="3232631408"/>
                  </a:ext>
                </a:extLst>
              </a:tr>
              <a:tr h="393192">
                <a:tc>
                  <a:txBody>
                    <a:bodyPr/>
                    <a:lstStyle/>
                    <a:p>
                      <a:pPr algn="ctr" fontAlgn="ctr"/>
                      <a:r>
                        <a:rPr lang="en-US" sz="1400" b="0" dirty="0">
                          <a:effectLst/>
                        </a:rPr>
                        <a:t>0</a:t>
                      </a:r>
                    </a:p>
                  </a:txBody>
                  <a:tcPr anchor="ctr"/>
                </a:tc>
                <a:tc>
                  <a:txBody>
                    <a:bodyPr/>
                    <a:lstStyle/>
                    <a:p>
                      <a:pPr algn="ctr" fontAlgn="ctr"/>
                      <a:r>
                        <a:rPr lang="en-US" sz="1400" dirty="0" err="1">
                          <a:effectLst/>
                        </a:rPr>
                        <a:t>hong</a:t>
                      </a:r>
                      <a:endParaRPr lang="en-US" sz="1400" dirty="0">
                        <a:effectLst/>
                      </a:endParaRPr>
                    </a:p>
                  </a:txBody>
                  <a:tcPr anchor="ctr"/>
                </a:tc>
                <a:tc>
                  <a:txBody>
                    <a:bodyPr/>
                    <a:lstStyle/>
                    <a:p>
                      <a:pPr algn="ctr" fontAlgn="ctr"/>
                      <a:r>
                        <a:rPr lang="en-US" sz="1400" dirty="0">
                          <a:effectLst/>
                        </a:rPr>
                        <a:t>5721</a:t>
                      </a:r>
                    </a:p>
                  </a:txBody>
                  <a:tcPr anchor="ctr"/>
                </a:tc>
                <a:tc>
                  <a:txBody>
                    <a:bodyPr/>
                    <a:lstStyle/>
                    <a:p>
                      <a:pPr algn="ctr" fontAlgn="ctr"/>
                      <a:r>
                        <a:rPr lang="en-US" sz="1400" dirty="0" err="1">
                          <a:effectLst/>
                        </a:rPr>
                        <a:t>hong</a:t>
                      </a:r>
                      <a:endParaRPr lang="en-US" sz="1400" dirty="0">
                        <a:effectLst/>
                      </a:endParaRPr>
                    </a:p>
                  </a:txBody>
                  <a:tcPr anchor="ctr"/>
                </a:tc>
                <a:tc>
                  <a:txBody>
                    <a:bodyPr/>
                    <a:lstStyle/>
                    <a:p>
                      <a:pPr algn="ctr" fontAlgn="ctr"/>
                      <a:r>
                        <a:rPr lang="en-US" sz="1400" dirty="0">
                          <a:effectLst/>
                        </a:rPr>
                        <a:t>6067</a:t>
                      </a:r>
                    </a:p>
                  </a:txBody>
                  <a:tcPr anchor="ctr"/>
                </a:tc>
                <a:extLst>
                  <a:ext uri="{0D108BD9-81ED-4DB2-BD59-A6C34878D82A}">
                    <a16:rowId xmlns:a16="http://schemas.microsoft.com/office/drawing/2014/main" val="1749152974"/>
                  </a:ext>
                </a:extLst>
              </a:tr>
              <a:tr h="393192">
                <a:tc>
                  <a:txBody>
                    <a:bodyPr/>
                    <a:lstStyle/>
                    <a:p>
                      <a:pPr algn="ctr" fontAlgn="ctr"/>
                      <a:r>
                        <a:rPr lang="en-US" sz="1400" b="0" dirty="0">
                          <a:effectLst/>
                        </a:rPr>
                        <a:t>1</a:t>
                      </a:r>
                    </a:p>
                  </a:txBody>
                  <a:tcPr anchor="ctr"/>
                </a:tc>
                <a:tc>
                  <a:txBody>
                    <a:bodyPr/>
                    <a:lstStyle/>
                    <a:p>
                      <a:pPr algn="ctr" fontAlgn="ctr"/>
                      <a:r>
                        <a:rPr lang="en-US" sz="1400" dirty="0" err="1">
                          <a:effectLst/>
                        </a:rPr>
                        <a:t>kong</a:t>
                      </a:r>
                      <a:endParaRPr lang="en-US" sz="1400" dirty="0">
                        <a:effectLst/>
                      </a:endParaRPr>
                    </a:p>
                  </a:txBody>
                  <a:tcPr anchor="ctr"/>
                </a:tc>
                <a:tc>
                  <a:txBody>
                    <a:bodyPr/>
                    <a:lstStyle/>
                    <a:p>
                      <a:pPr algn="ctr" fontAlgn="ctr"/>
                      <a:r>
                        <a:rPr lang="en-US" sz="1400" dirty="0">
                          <a:effectLst/>
                        </a:rPr>
                        <a:t>5674</a:t>
                      </a:r>
                    </a:p>
                  </a:txBody>
                  <a:tcPr anchor="ctr"/>
                </a:tc>
                <a:tc>
                  <a:txBody>
                    <a:bodyPr/>
                    <a:lstStyle/>
                    <a:p>
                      <a:pPr algn="ctr" fontAlgn="ctr"/>
                      <a:r>
                        <a:rPr lang="en-US" sz="1400">
                          <a:effectLst/>
                        </a:rPr>
                        <a:t>kong</a:t>
                      </a:r>
                    </a:p>
                  </a:txBody>
                  <a:tcPr anchor="ctr"/>
                </a:tc>
                <a:tc>
                  <a:txBody>
                    <a:bodyPr/>
                    <a:lstStyle/>
                    <a:p>
                      <a:pPr algn="ctr" fontAlgn="ctr"/>
                      <a:r>
                        <a:rPr lang="en-US" sz="1400">
                          <a:effectLst/>
                        </a:rPr>
                        <a:t>5825</a:t>
                      </a:r>
                    </a:p>
                  </a:txBody>
                  <a:tcPr anchor="ctr"/>
                </a:tc>
                <a:extLst>
                  <a:ext uri="{0D108BD9-81ED-4DB2-BD59-A6C34878D82A}">
                    <a16:rowId xmlns:a16="http://schemas.microsoft.com/office/drawing/2014/main" val="3016364827"/>
                  </a:ext>
                </a:extLst>
              </a:tr>
              <a:tr h="393192">
                <a:tc>
                  <a:txBody>
                    <a:bodyPr/>
                    <a:lstStyle/>
                    <a:p>
                      <a:pPr algn="ctr" fontAlgn="ctr"/>
                      <a:r>
                        <a:rPr lang="en-US" sz="1400" b="0" dirty="0">
                          <a:effectLst/>
                        </a:rPr>
                        <a:t>2</a:t>
                      </a:r>
                    </a:p>
                  </a:txBody>
                  <a:tcPr anchor="ctr"/>
                </a:tc>
                <a:tc>
                  <a:txBody>
                    <a:bodyPr/>
                    <a:lstStyle/>
                    <a:p>
                      <a:pPr algn="ctr" fontAlgn="ctr"/>
                      <a:r>
                        <a:rPr lang="en-US" sz="1400" dirty="0">
                          <a:effectLst/>
                        </a:rPr>
                        <a:t>said</a:t>
                      </a:r>
                    </a:p>
                  </a:txBody>
                  <a:tcPr anchor="ctr"/>
                </a:tc>
                <a:tc>
                  <a:txBody>
                    <a:bodyPr/>
                    <a:lstStyle/>
                    <a:p>
                      <a:pPr algn="ctr" fontAlgn="ctr"/>
                      <a:r>
                        <a:rPr lang="en-US" sz="1400" dirty="0">
                          <a:effectLst/>
                        </a:rPr>
                        <a:t>2859</a:t>
                      </a:r>
                    </a:p>
                  </a:txBody>
                  <a:tcPr anchor="ctr"/>
                </a:tc>
                <a:tc>
                  <a:txBody>
                    <a:bodyPr/>
                    <a:lstStyle/>
                    <a:p>
                      <a:pPr algn="ctr" fontAlgn="ctr"/>
                      <a:r>
                        <a:rPr lang="en-US" sz="1400" dirty="0">
                          <a:effectLst/>
                        </a:rPr>
                        <a:t>protest</a:t>
                      </a:r>
                    </a:p>
                  </a:txBody>
                  <a:tcPr anchor="ctr"/>
                </a:tc>
                <a:tc>
                  <a:txBody>
                    <a:bodyPr/>
                    <a:lstStyle/>
                    <a:p>
                      <a:pPr algn="ctr" fontAlgn="ctr"/>
                      <a:r>
                        <a:rPr lang="en-US" sz="1400">
                          <a:effectLst/>
                        </a:rPr>
                        <a:t>4575</a:t>
                      </a:r>
                    </a:p>
                  </a:txBody>
                  <a:tcPr anchor="ctr"/>
                </a:tc>
                <a:extLst>
                  <a:ext uri="{0D108BD9-81ED-4DB2-BD59-A6C34878D82A}">
                    <a16:rowId xmlns:a16="http://schemas.microsoft.com/office/drawing/2014/main" val="2457330692"/>
                  </a:ext>
                </a:extLst>
              </a:tr>
              <a:tr h="393192">
                <a:tc>
                  <a:txBody>
                    <a:bodyPr/>
                    <a:lstStyle/>
                    <a:p>
                      <a:pPr algn="ctr" fontAlgn="ctr"/>
                      <a:r>
                        <a:rPr lang="en-US" sz="1400" b="0" dirty="0">
                          <a:effectLst/>
                        </a:rPr>
                        <a:t>3</a:t>
                      </a:r>
                    </a:p>
                  </a:txBody>
                  <a:tcPr anchor="ctr"/>
                </a:tc>
                <a:tc>
                  <a:txBody>
                    <a:bodyPr/>
                    <a:lstStyle/>
                    <a:p>
                      <a:pPr algn="ctr" fontAlgn="ctr"/>
                      <a:r>
                        <a:rPr lang="en-US" sz="1400" dirty="0" err="1">
                          <a:effectLst/>
                        </a:rPr>
                        <a:t>polic</a:t>
                      </a:r>
                      <a:endParaRPr lang="en-US" sz="1400" dirty="0">
                        <a:effectLst/>
                      </a:endParaRPr>
                    </a:p>
                  </a:txBody>
                  <a:tcPr anchor="ctr"/>
                </a:tc>
                <a:tc>
                  <a:txBody>
                    <a:bodyPr/>
                    <a:lstStyle/>
                    <a:p>
                      <a:pPr algn="ctr" fontAlgn="ctr"/>
                      <a:r>
                        <a:rPr lang="en-US" sz="1400" dirty="0">
                          <a:effectLst/>
                        </a:rPr>
                        <a:t>2015</a:t>
                      </a:r>
                    </a:p>
                  </a:txBody>
                  <a:tcPr anchor="ctr"/>
                </a:tc>
                <a:tc>
                  <a:txBody>
                    <a:bodyPr/>
                    <a:lstStyle/>
                    <a:p>
                      <a:pPr algn="ctr" fontAlgn="ctr"/>
                      <a:r>
                        <a:rPr lang="en-US" sz="1400" dirty="0">
                          <a:effectLst/>
                        </a:rPr>
                        <a:t>said</a:t>
                      </a:r>
                    </a:p>
                  </a:txBody>
                  <a:tcPr anchor="ctr"/>
                </a:tc>
                <a:tc>
                  <a:txBody>
                    <a:bodyPr/>
                    <a:lstStyle/>
                    <a:p>
                      <a:pPr algn="ctr" fontAlgn="ctr"/>
                      <a:r>
                        <a:rPr lang="en-US" sz="1400" dirty="0">
                          <a:effectLst/>
                        </a:rPr>
                        <a:t>3601</a:t>
                      </a:r>
                    </a:p>
                  </a:txBody>
                  <a:tcPr anchor="ctr"/>
                </a:tc>
                <a:extLst>
                  <a:ext uri="{0D108BD9-81ED-4DB2-BD59-A6C34878D82A}">
                    <a16:rowId xmlns:a16="http://schemas.microsoft.com/office/drawing/2014/main" val="2746576694"/>
                  </a:ext>
                </a:extLst>
              </a:tr>
              <a:tr h="393192">
                <a:tc>
                  <a:txBody>
                    <a:bodyPr/>
                    <a:lstStyle/>
                    <a:p>
                      <a:pPr algn="ctr" fontAlgn="ctr"/>
                      <a:r>
                        <a:rPr lang="en-US" sz="1400" b="0" dirty="0">
                          <a:effectLst/>
                        </a:rPr>
                        <a:t>4</a:t>
                      </a:r>
                    </a:p>
                  </a:txBody>
                  <a:tcPr anchor="ctr"/>
                </a:tc>
                <a:tc>
                  <a:txBody>
                    <a:bodyPr/>
                    <a:lstStyle/>
                    <a:p>
                      <a:pPr algn="ctr" fontAlgn="ctr"/>
                      <a:r>
                        <a:rPr lang="en-US" sz="1400">
                          <a:effectLst/>
                        </a:rPr>
                        <a:t>protest</a:t>
                      </a:r>
                    </a:p>
                  </a:txBody>
                  <a:tcPr anchor="ctr"/>
                </a:tc>
                <a:tc>
                  <a:txBody>
                    <a:bodyPr/>
                    <a:lstStyle/>
                    <a:p>
                      <a:pPr algn="ctr" fontAlgn="ctr"/>
                      <a:r>
                        <a:rPr lang="en-US" sz="1400" dirty="0">
                          <a:effectLst/>
                        </a:rPr>
                        <a:t>1954</a:t>
                      </a:r>
                    </a:p>
                  </a:txBody>
                  <a:tcPr anchor="ctr"/>
                </a:tc>
                <a:tc>
                  <a:txBody>
                    <a:bodyPr/>
                    <a:lstStyle/>
                    <a:p>
                      <a:pPr algn="ctr" fontAlgn="ctr"/>
                      <a:r>
                        <a:rPr lang="en-US" sz="1400" dirty="0">
                          <a:effectLst/>
                        </a:rPr>
                        <a:t>china</a:t>
                      </a:r>
                    </a:p>
                  </a:txBody>
                  <a:tcPr anchor="ctr"/>
                </a:tc>
                <a:tc>
                  <a:txBody>
                    <a:bodyPr/>
                    <a:lstStyle/>
                    <a:p>
                      <a:pPr algn="ctr" fontAlgn="ctr"/>
                      <a:r>
                        <a:rPr lang="en-US" sz="1400" dirty="0">
                          <a:effectLst/>
                        </a:rPr>
                        <a:t>3525</a:t>
                      </a:r>
                    </a:p>
                  </a:txBody>
                  <a:tcPr anchor="ctr"/>
                </a:tc>
                <a:extLst>
                  <a:ext uri="{0D108BD9-81ED-4DB2-BD59-A6C34878D82A}">
                    <a16:rowId xmlns:a16="http://schemas.microsoft.com/office/drawing/2014/main" val="2214805304"/>
                  </a:ext>
                </a:extLst>
              </a:tr>
              <a:tr h="393192">
                <a:tc>
                  <a:txBody>
                    <a:bodyPr/>
                    <a:lstStyle/>
                    <a:p>
                      <a:pPr algn="ctr" fontAlgn="ctr"/>
                      <a:r>
                        <a:rPr lang="en-US" sz="1400" b="0" dirty="0">
                          <a:effectLst/>
                        </a:rPr>
                        <a:t>5</a:t>
                      </a:r>
                    </a:p>
                  </a:txBody>
                  <a:tcPr anchor="ctr"/>
                </a:tc>
                <a:tc>
                  <a:txBody>
                    <a:bodyPr/>
                    <a:lstStyle/>
                    <a:p>
                      <a:pPr algn="ctr" fontAlgn="ctr"/>
                      <a:r>
                        <a:rPr lang="en-US" sz="1400" dirty="0">
                          <a:effectLst/>
                        </a:rPr>
                        <a:t>govern</a:t>
                      </a:r>
                    </a:p>
                  </a:txBody>
                  <a:tcPr anchor="ctr"/>
                </a:tc>
                <a:tc>
                  <a:txBody>
                    <a:bodyPr/>
                    <a:lstStyle/>
                    <a:p>
                      <a:pPr algn="ctr" fontAlgn="ctr"/>
                      <a:r>
                        <a:rPr lang="en-US" sz="1400">
                          <a:effectLst/>
                        </a:rPr>
                        <a:t>1340</a:t>
                      </a:r>
                    </a:p>
                  </a:txBody>
                  <a:tcPr anchor="ctr"/>
                </a:tc>
                <a:tc>
                  <a:txBody>
                    <a:bodyPr/>
                    <a:lstStyle/>
                    <a:p>
                      <a:pPr algn="ctr" fontAlgn="ctr"/>
                      <a:r>
                        <a:rPr lang="en-US" sz="1400" dirty="0">
                          <a:effectLst/>
                        </a:rPr>
                        <a:t>chines</a:t>
                      </a:r>
                    </a:p>
                  </a:txBody>
                  <a:tcPr anchor="ctr"/>
                </a:tc>
                <a:tc>
                  <a:txBody>
                    <a:bodyPr/>
                    <a:lstStyle/>
                    <a:p>
                      <a:pPr algn="ctr" fontAlgn="ctr"/>
                      <a:r>
                        <a:rPr lang="en-US" sz="1400" dirty="0">
                          <a:effectLst/>
                        </a:rPr>
                        <a:t>2245</a:t>
                      </a:r>
                    </a:p>
                  </a:txBody>
                  <a:tcPr anchor="ctr"/>
                </a:tc>
                <a:extLst>
                  <a:ext uri="{0D108BD9-81ED-4DB2-BD59-A6C34878D82A}">
                    <a16:rowId xmlns:a16="http://schemas.microsoft.com/office/drawing/2014/main" val="1824002830"/>
                  </a:ext>
                </a:extLst>
              </a:tr>
              <a:tr h="393192">
                <a:tc>
                  <a:txBody>
                    <a:bodyPr/>
                    <a:lstStyle/>
                    <a:p>
                      <a:pPr algn="ctr" fontAlgn="ctr"/>
                      <a:r>
                        <a:rPr lang="en-US" sz="1400" b="0" dirty="0">
                          <a:effectLst/>
                        </a:rPr>
                        <a:t>6</a:t>
                      </a:r>
                    </a:p>
                  </a:txBody>
                  <a:tcPr anchor="ctr"/>
                </a:tc>
                <a:tc>
                  <a:txBody>
                    <a:bodyPr/>
                    <a:lstStyle/>
                    <a:p>
                      <a:pPr algn="ctr" fontAlgn="ctr"/>
                      <a:r>
                        <a:rPr lang="en-US" sz="1400" dirty="0" err="1">
                          <a:effectLst/>
                        </a:rPr>
                        <a:t>peopl</a:t>
                      </a:r>
                      <a:endParaRPr lang="en-US" sz="1400" dirty="0">
                        <a:effectLst/>
                      </a:endParaRPr>
                    </a:p>
                  </a:txBody>
                  <a:tcPr anchor="ctr"/>
                </a:tc>
                <a:tc>
                  <a:txBody>
                    <a:bodyPr/>
                    <a:lstStyle/>
                    <a:p>
                      <a:pPr algn="ctr" fontAlgn="ctr"/>
                      <a:r>
                        <a:rPr lang="en-US" sz="1400" dirty="0">
                          <a:effectLst/>
                        </a:rPr>
                        <a:t>1299</a:t>
                      </a:r>
                    </a:p>
                  </a:txBody>
                  <a:tcPr anchor="ctr"/>
                </a:tc>
                <a:tc>
                  <a:txBody>
                    <a:bodyPr/>
                    <a:lstStyle/>
                    <a:p>
                      <a:pPr algn="ctr" fontAlgn="ctr"/>
                      <a:r>
                        <a:rPr lang="en-US" sz="1400" dirty="0" err="1">
                          <a:effectLst/>
                        </a:rPr>
                        <a:t>polic</a:t>
                      </a:r>
                      <a:endParaRPr lang="en-US" sz="1400" dirty="0">
                        <a:effectLst/>
                      </a:endParaRPr>
                    </a:p>
                  </a:txBody>
                  <a:tcPr anchor="ctr"/>
                </a:tc>
                <a:tc>
                  <a:txBody>
                    <a:bodyPr/>
                    <a:lstStyle/>
                    <a:p>
                      <a:pPr algn="ctr" fontAlgn="ctr"/>
                      <a:r>
                        <a:rPr lang="en-US" sz="1400" dirty="0">
                          <a:effectLst/>
                        </a:rPr>
                        <a:t>2171</a:t>
                      </a:r>
                    </a:p>
                  </a:txBody>
                  <a:tcPr anchor="ctr"/>
                </a:tc>
                <a:extLst>
                  <a:ext uri="{0D108BD9-81ED-4DB2-BD59-A6C34878D82A}">
                    <a16:rowId xmlns:a16="http://schemas.microsoft.com/office/drawing/2014/main" val="3365317100"/>
                  </a:ext>
                </a:extLst>
              </a:tr>
              <a:tr h="393192">
                <a:tc>
                  <a:txBody>
                    <a:bodyPr/>
                    <a:lstStyle/>
                    <a:p>
                      <a:pPr algn="ctr" fontAlgn="ctr"/>
                      <a:r>
                        <a:rPr lang="en-US" sz="1400" b="0" dirty="0">
                          <a:effectLst/>
                        </a:rPr>
                        <a:t>7</a:t>
                      </a:r>
                    </a:p>
                  </a:txBody>
                  <a:tcPr anchor="ctr"/>
                </a:tc>
                <a:tc>
                  <a:txBody>
                    <a:bodyPr/>
                    <a:lstStyle/>
                    <a:p>
                      <a:pPr algn="ctr" fontAlgn="ctr"/>
                      <a:r>
                        <a:rPr lang="en-US" sz="1400" dirty="0">
                          <a:effectLst/>
                        </a:rPr>
                        <a:t>china</a:t>
                      </a:r>
                    </a:p>
                  </a:txBody>
                  <a:tcPr anchor="ctr"/>
                </a:tc>
                <a:tc>
                  <a:txBody>
                    <a:bodyPr/>
                    <a:lstStyle/>
                    <a:p>
                      <a:pPr algn="ctr" fontAlgn="ctr"/>
                      <a:r>
                        <a:rPr lang="en-US" sz="1400" dirty="0">
                          <a:effectLst/>
                        </a:rPr>
                        <a:t>1289</a:t>
                      </a:r>
                    </a:p>
                  </a:txBody>
                  <a:tcPr anchor="ctr"/>
                </a:tc>
                <a:tc>
                  <a:txBody>
                    <a:bodyPr/>
                    <a:lstStyle/>
                    <a:p>
                      <a:pPr marL="0" algn="ctr" defTabSz="914400" rtl="0" eaLnBrk="1" fontAlgn="ctr" latinLnBrk="0" hangingPunct="1"/>
                      <a:r>
                        <a:rPr lang="en-US" sz="1400" b="1" kern="1200" dirty="0" err="1">
                          <a:solidFill>
                            <a:srgbClr val="0070C0"/>
                          </a:solidFill>
                          <a:effectLst/>
                          <a:latin typeface="+mn-lt"/>
                          <a:ea typeface="+mn-ea"/>
                          <a:cs typeface="+mn-cs"/>
                        </a:rPr>
                        <a:t>peopl</a:t>
                      </a:r>
                      <a:endParaRPr lang="en-US" sz="1400" b="1" kern="1200" dirty="0">
                        <a:solidFill>
                          <a:srgbClr val="0070C0"/>
                        </a:solidFill>
                        <a:effectLst/>
                        <a:latin typeface="+mn-lt"/>
                        <a:ea typeface="+mn-ea"/>
                        <a:cs typeface="+mn-cs"/>
                      </a:endParaRPr>
                    </a:p>
                  </a:txBody>
                  <a:tcPr anchor="ctr"/>
                </a:tc>
                <a:tc>
                  <a:txBody>
                    <a:bodyPr/>
                    <a:lstStyle/>
                    <a:p>
                      <a:pPr algn="ctr" fontAlgn="ctr"/>
                      <a:r>
                        <a:rPr lang="en-US" sz="1400" dirty="0">
                          <a:effectLst/>
                        </a:rPr>
                        <a:t>1720</a:t>
                      </a:r>
                    </a:p>
                  </a:txBody>
                  <a:tcPr anchor="ctr"/>
                </a:tc>
                <a:extLst>
                  <a:ext uri="{0D108BD9-81ED-4DB2-BD59-A6C34878D82A}">
                    <a16:rowId xmlns:a16="http://schemas.microsoft.com/office/drawing/2014/main" val="3778170971"/>
                  </a:ext>
                </a:extLst>
              </a:tr>
              <a:tr h="393192">
                <a:tc>
                  <a:txBody>
                    <a:bodyPr/>
                    <a:lstStyle/>
                    <a:p>
                      <a:pPr algn="ctr" fontAlgn="ctr"/>
                      <a:r>
                        <a:rPr lang="en-US" sz="1400" b="0" dirty="0">
                          <a:effectLst/>
                        </a:rPr>
                        <a:t>8</a:t>
                      </a:r>
                    </a:p>
                  </a:txBody>
                  <a:tcPr anchor="ctr"/>
                </a:tc>
                <a:tc>
                  <a:txBody>
                    <a:bodyPr/>
                    <a:lstStyle/>
                    <a:p>
                      <a:pPr algn="ctr" fontAlgn="ctr"/>
                      <a:r>
                        <a:rPr lang="en-US" sz="1400" b="1" dirty="0" err="1">
                          <a:solidFill>
                            <a:srgbClr val="0070C0"/>
                          </a:solidFill>
                          <a:effectLst/>
                        </a:rPr>
                        <a:t>violenc</a:t>
                      </a:r>
                      <a:endParaRPr lang="en-US" sz="1400" b="1" dirty="0">
                        <a:solidFill>
                          <a:srgbClr val="0070C0"/>
                        </a:solidFill>
                        <a:effectLst/>
                      </a:endParaRPr>
                    </a:p>
                  </a:txBody>
                  <a:tcPr anchor="ctr"/>
                </a:tc>
                <a:tc>
                  <a:txBody>
                    <a:bodyPr/>
                    <a:lstStyle/>
                    <a:p>
                      <a:pPr algn="ctr" fontAlgn="ctr"/>
                      <a:r>
                        <a:rPr lang="en-US" sz="1400" b="0" dirty="0">
                          <a:effectLst/>
                        </a:rPr>
                        <a:t>1098</a:t>
                      </a:r>
                    </a:p>
                  </a:txBody>
                  <a:tcPr anchor="ctr"/>
                </a:tc>
                <a:tc>
                  <a:txBody>
                    <a:bodyPr/>
                    <a:lstStyle/>
                    <a:p>
                      <a:pPr marL="0" algn="ctr" defTabSz="914400" rtl="0" eaLnBrk="1" fontAlgn="ctr" latinLnBrk="0" hangingPunct="1"/>
                      <a:r>
                        <a:rPr lang="en-US" sz="1400" b="1" kern="1200" dirty="0" err="1">
                          <a:solidFill>
                            <a:srgbClr val="0070C0"/>
                          </a:solidFill>
                          <a:effectLst/>
                          <a:latin typeface="+mn-lt"/>
                          <a:ea typeface="+mn-ea"/>
                          <a:cs typeface="+mn-cs"/>
                        </a:rPr>
                        <a:t>beij</a:t>
                      </a:r>
                      <a:endParaRPr lang="en-US" sz="1400" b="1" kern="1200" dirty="0">
                        <a:solidFill>
                          <a:srgbClr val="0070C0"/>
                        </a:solidFill>
                        <a:effectLst/>
                        <a:latin typeface="+mn-lt"/>
                        <a:ea typeface="+mn-ea"/>
                        <a:cs typeface="+mn-cs"/>
                      </a:endParaRPr>
                    </a:p>
                  </a:txBody>
                  <a:tcPr anchor="ctr"/>
                </a:tc>
                <a:tc>
                  <a:txBody>
                    <a:bodyPr/>
                    <a:lstStyle/>
                    <a:p>
                      <a:pPr algn="ctr" fontAlgn="ctr"/>
                      <a:r>
                        <a:rPr lang="en-US" sz="1400" b="0" dirty="0">
                          <a:effectLst/>
                        </a:rPr>
                        <a:t>1645</a:t>
                      </a:r>
                    </a:p>
                  </a:txBody>
                  <a:tcPr anchor="ctr"/>
                </a:tc>
                <a:extLst>
                  <a:ext uri="{0D108BD9-81ED-4DB2-BD59-A6C34878D82A}">
                    <a16:rowId xmlns:a16="http://schemas.microsoft.com/office/drawing/2014/main" val="2252331818"/>
                  </a:ext>
                </a:extLst>
              </a:tr>
              <a:tr h="393192">
                <a:tc>
                  <a:txBody>
                    <a:bodyPr/>
                    <a:lstStyle/>
                    <a:p>
                      <a:pPr algn="ctr" fontAlgn="ctr"/>
                      <a:r>
                        <a:rPr lang="en-US" sz="1400" b="0" dirty="0">
                          <a:effectLst/>
                        </a:rPr>
                        <a:t>9</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law</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1046</a:t>
                      </a:r>
                    </a:p>
                  </a:txBody>
                  <a:tcPr anchor="ctr"/>
                </a:tc>
                <a:tc>
                  <a:txBody>
                    <a:bodyPr/>
                    <a:lstStyle/>
                    <a:p>
                      <a:pPr marL="0" algn="ctr" defTabSz="914400" rtl="0" eaLnBrk="1" fontAlgn="ctr" latinLnBrk="0" hangingPunct="1"/>
                      <a:r>
                        <a:rPr lang="en-US" sz="1400" b="1" kern="1200" dirty="0">
                          <a:solidFill>
                            <a:srgbClr val="0070C0"/>
                          </a:solidFill>
                          <a:effectLst/>
                          <a:latin typeface="+mn-lt"/>
                          <a:ea typeface="+mn-ea"/>
                          <a:cs typeface="+mn-cs"/>
                        </a:rPr>
                        <a:t>govern</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1613</a:t>
                      </a:r>
                    </a:p>
                  </a:txBody>
                  <a:tcPr anchor="ctr"/>
                </a:tc>
                <a:extLst>
                  <a:ext uri="{0D108BD9-81ED-4DB2-BD59-A6C34878D82A}">
                    <a16:rowId xmlns:a16="http://schemas.microsoft.com/office/drawing/2014/main" val="3217381696"/>
                  </a:ext>
                </a:extLst>
              </a:tr>
            </a:tbl>
          </a:graphicData>
        </a:graphic>
      </p:graphicFrame>
      <p:graphicFrame>
        <p:nvGraphicFramePr>
          <p:cNvPr id="10" name="表格 8">
            <a:extLst>
              <a:ext uri="{FF2B5EF4-FFF2-40B4-BE49-F238E27FC236}">
                <a16:creationId xmlns:a16="http://schemas.microsoft.com/office/drawing/2014/main" id="{4FB1B0CF-8AED-44F0-8CA4-CB56D18304F2}"/>
              </a:ext>
            </a:extLst>
          </p:cNvPr>
          <p:cNvGraphicFramePr>
            <a:graphicFrameLocks/>
          </p:cNvGraphicFramePr>
          <p:nvPr/>
        </p:nvGraphicFramePr>
        <p:xfrm>
          <a:off x="6947645" y="1492623"/>
          <a:ext cx="3856825" cy="4735200"/>
        </p:xfrm>
        <a:graphic>
          <a:graphicData uri="http://schemas.openxmlformats.org/drawingml/2006/table">
            <a:tbl>
              <a:tblPr firstRow="1" bandRow="1">
                <a:tableStyleId>{5C22544A-7EE6-4342-B048-85BDC9FD1C3A}</a:tableStyleId>
              </a:tblPr>
              <a:tblGrid>
                <a:gridCol w="751243">
                  <a:extLst>
                    <a:ext uri="{9D8B030D-6E8A-4147-A177-3AD203B41FA5}">
                      <a16:colId xmlns:a16="http://schemas.microsoft.com/office/drawing/2014/main" val="3039310617"/>
                    </a:ext>
                  </a:extLst>
                </a:gridCol>
                <a:gridCol w="751243">
                  <a:extLst>
                    <a:ext uri="{9D8B030D-6E8A-4147-A177-3AD203B41FA5}">
                      <a16:colId xmlns:a16="http://schemas.microsoft.com/office/drawing/2014/main" val="4294340987"/>
                    </a:ext>
                  </a:extLst>
                </a:gridCol>
                <a:gridCol w="711798">
                  <a:extLst>
                    <a:ext uri="{9D8B030D-6E8A-4147-A177-3AD203B41FA5}">
                      <a16:colId xmlns:a16="http://schemas.microsoft.com/office/drawing/2014/main" val="1504618739"/>
                    </a:ext>
                  </a:extLst>
                </a:gridCol>
                <a:gridCol w="943293">
                  <a:extLst>
                    <a:ext uri="{9D8B030D-6E8A-4147-A177-3AD203B41FA5}">
                      <a16:colId xmlns:a16="http://schemas.microsoft.com/office/drawing/2014/main" val="1374995138"/>
                    </a:ext>
                  </a:extLst>
                </a:gridCol>
                <a:gridCol w="699248">
                  <a:extLst>
                    <a:ext uri="{9D8B030D-6E8A-4147-A177-3AD203B41FA5}">
                      <a16:colId xmlns:a16="http://schemas.microsoft.com/office/drawing/2014/main" val="247308660"/>
                    </a:ext>
                  </a:extLst>
                </a:gridCol>
              </a:tblGrid>
              <a:tr h="0">
                <a:tc>
                  <a:txBody>
                    <a:bodyPr/>
                    <a:lstStyle/>
                    <a:p>
                      <a:endParaRPr lang="en-US" dirty="0"/>
                    </a:p>
                  </a:txBody>
                  <a:tcPr/>
                </a:tc>
                <a:tc gridSpan="2">
                  <a:txBody>
                    <a:bodyPr/>
                    <a:lstStyle/>
                    <a:p>
                      <a:pPr algn="ctr" fontAlgn="ctr"/>
                      <a:r>
                        <a:rPr lang="en-US" sz="1400" b="1" dirty="0">
                          <a:effectLst/>
                        </a:rPr>
                        <a:t>Chinese Newspapers</a:t>
                      </a:r>
                    </a:p>
                  </a:txBody>
                  <a:tcPr anchor="ctr"/>
                </a:tc>
                <a:tc hMerge="1">
                  <a:txBody>
                    <a:bodyPr/>
                    <a:lstStyle/>
                    <a:p>
                      <a:pPr algn="ctr" fontAlgn="ctr"/>
                      <a:endParaRPr lang="en-US" sz="1400" b="1" dirty="0">
                        <a:effectLst/>
                      </a:endParaRPr>
                    </a:p>
                  </a:txBody>
                  <a:tcPr anchor="ctr"/>
                </a:tc>
                <a:tc gridSpan="2">
                  <a:txBody>
                    <a:bodyPr/>
                    <a:lstStyle/>
                    <a:p>
                      <a:pPr algn="ctr" fontAlgn="ctr"/>
                      <a:r>
                        <a:rPr lang="en-US" sz="1400" b="1" dirty="0">
                          <a:effectLst/>
                        </a:rPr>
                        <a:t>U.S. </a:t>
                      </a:r>
                    </a:p>
                    <a:p>
                      <a:pPr algn="ctr" fontAlgn="ctr"/>
                      <a:r>
                        <a:rPr lang="en-US" sz="1400" b="1" dirty="0">
                          <a:effectLst/>
                        </a:rPr>
                        <a:t>Newspapers</a:t>
                      </a:r>
                    </a:p>
                  </a:txBody>
                  <a:tcPr anchor="ctr"/>
                </a:tc>
                <a:tc hMerge="1">
                  <a:txBody>
                    <a:bodyPr/>
                    <a:lstStyle/>
                    <a:p>
                      <a:pPr algn="ctr" fontAlgn="ctr"/>
                      <a:endParaRPr lang="en-US" sz="1400" b="1" dirty="0">
                        <a:effectLst/>
                      </a:endParaRPr>
                    </a:p>
                  </a:txBody>
                  <a:tcPr anchor="ctr"/>
                </a:tc>
                <a:extLst>
                  <a:ext uri="{0D108BD9-81ED-4DB2-BD59-A6C34878D82A}">
                    <a16:rowId xmlns:a16="http://schemas.microsoft.com/office/drawing/2014/main" val="10000"/>
                  </a:ext>
                </a:extLst>
              </a:tr>
              <a:tr h="0">
                <a:tc>
                  <a:txBody>
                    <a:bodyPr/>
                    <a:lstStyle/>
                    <a:p>
                      <a:endParaRPr lang="en-US" dirty="0"/>
                    </a:p>
                  </a:txBody>
                  <a:tcPr/>
                </a:tc>
                <a:tc>
                  <a:txBody>
                    <a:bodyPr/>
                    <a:lstStyle/>
                    <a:p>
                      <a:pPr algn="ctr" fontAlgn="ctr"/>
                      <a:r>
                        <a:rPr lang="en-US" sz="1400" b="1" dirty="0">
                          <a:effectLst/>
                        </a:rPr>
                        <a:t>Word</a:t>
                      </a:r>
                    </a:p>
                  </a:txBody>
                  <a:tcPr anchor="ctr"/>
                </a:tc>
                <a:tc>
                  <a:txBody>
                    <a:bodyPr/>
                    <a:lstStyle/>
                    <a:p>
                      <a:pPr algn="ctr" fontAlgn="ctr"/>
                      <a:r>
                        <a:rPr lang="en-US" sz="1400" b="1" dirty="0" err="1">
                          <a:effectLst/>
                        </a:rPr>
                        <a:t>Freq</a:t>
                      </a:r>
                      <a:endParaRPr lang="en-US" sz="1400" b="1" dirty="0">
                        <a:effectLst/>
                      </a:endParaRPr>
                    </a:p>
                  </a:txBody>
                  <a:tcPr anchor="ctr"/>
                </a:tc>
                <a:tc>
                  <a:txBody>
                    <a:bodyPr/>
                    <a:lstStyle/>
                    <a:p>
                      <a:pPr algn="ctr" fontAlgn="ctr"/>
                      <a:r>
                        <a:rPr lang="en-US" sz="1400" b="1" dirty="0">
                          <a:effectLst/>
                        </a:rPr>
                        <a:t>Word</a:t>
                      </a:r>
                    </a:p>
                  </a:txBody>
                  <a:tcPr anchor="ctr"/>
                </a:tc>
                <a:tc>
                  <a:txBody>
                    <a:bodyPr/>
                    <a:lstStyle/>
                    <a:p>
                      <a:pPr algn="ctr" fontAlgn="ctr"/>
                      <a:r>
                        <a:rPr lang="en-US" sz="1400" b="1" dirty="0" err="1">
                          <a:effectLst/>
                        </a:rPr>
                        <a:t>Freq</a:t>
                      </a:r>
                      <a:endParaRPr lang="en-US" sz="1400" b="1" dirty="0">
                        <a:effectLst/>
                      </a:endParaRPr>
                    </a:p>
                  </a:txBody>
                  <a:tcPr anchor="ctr"/>
                </a:tc>
                <a:extLst>
                  <a:ext uri="{0D108BD9-81ED-4DB2-BD59-A6C34878D82A}">
                    <a16:rowId xmlns:a16="http://schemas.microsoft.com/office/drawing/2014/main" val="3232631408"/>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10</a:t>
                      </a:r>
                    </a:p>
                  </a:txBody>
                  <a:tcPr anchor="ctr"/>
                </a:tc>
                <a:tc>
                  <a:txBody>
                    <a:bodyPr/>
                    <a:lstStyle/>
                    <a:p>
                      <a:pPr marL="0" algn="ctr" defTabSz="914400" rtl="0" eaLnBrk="1" fontAlgn="ctr" latinLnBrk="0" hangingPunct="1"/>
                      <a:r>
                        <a:rPr lang="en-US" sz="1400" b="1" kern="1200" dirty="0">
                          <a:solidFill>
                            <a:srgbClr val="0070C0"/>
                          </a:solidFill>
                          <a:effectLst/>
                          <a:latin typeface="+mn-lt"/>
                          <a:ea typeface="+mn-ea"/>
                          <a:cs typeface="+mn-cs"/>
                        </a:rPr>
                        <a:t>violent</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945</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would</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1451</a:t>
                      </a:r>
                    </a:p>
                  </a:txBody>
                  <a:tcPr anchor="ctr"/>
                </a:tc>
                <a:extLst>
                  <a:ext uri="{0D108BD9-81ED-4DB2-BD59-A6C34878D82A}">
                    <a16:rowId xmlns:a16="http://schemas.microsoft.com/office/drawing/2014/main" val="1749152974"/>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11</a:t>
                      </a:r>
                    </a:p>
                  </a:txBody>
                  <a:tcPr anchor="ctr"/>
                </a:tc>
                <a:tc>
                  <a:txBody>
                    <a:bodyPr/>
                    <a:lstStyle/>
                    <a:p>
                      <a:pPr marL="0" algn="ctr" defTabSz="914400" rtl="0" eaLnBrk="1" fontAlgn="ctr" latinLnBrk="0" hangingPunct="1"/>
                      <a:r>
                        <a:rPr lang="en-US" sz="1400" kern="1200" dirty="0" err="1">
                          <a:solidFill>
                            <a:schemeClr val="dk1"/>
                          </a:solidFill>
                          <a:effectLst/>
                          <a:latin typeface="+mn-lt"/>
                          <a:ea typeface="+mn-ea"/>
                          <a:cs typeface="+mn-cs"/>
                        </a:rPr>
                        <a:t>offic</a:t>
                      </a:r>
                      <a:endParaRPr lang="en-US" sz="1400"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784</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one</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1296</a:t>
                      </a:r>
                    </a:p>
                  </a:txBody>
                  <a:tcPr anchor="ctr"/>
                </a:tc>
                <a:extLst>
                  <a:ext uri="{0D108BD9-81ED-4DB2-BD59-A6C34878D82A}">
                    <a16:rowId xmlns:a16="http://schemas.microsoft.com/office/drawing/2014/main" val="3016364827"/>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12</a:t>
                      </a:r>
                    </a:p>
                  </a:txBody>
                  <a:tcPr anchor="ctr"/>
                </a:tc>
                <a:tc>
                  <a:txBody>
                    <a:bodyPr/>
                    <a:lstStyle/>
                    <a:p>
                      <a:pPr marL="0" algn="ctr" defTabSz="914400" rtl="0" eaLnBrk="1" fontAlgn="ctr" latinLnBrk="0" hangingPunct="1"/>
                      <a:r>
                        <a:rPr lang="en-US" sz="1400" kern="1200" dirty="0" err="1">
                          <a:solidFill>
                            <a:schemeClr val="dk1"/>
                          </a:solidFill>
                          <a:effectLst/>
                          <a:latin typeface="+mn-lt"/>
                          <a:ea typeface="+mn-ea"/>
                          <a:cs typeface="+mn-cs"/>
                        </a:rPr>
                        <a:t>citi</a:t>
                      </a:r>
                      <a:endParaRPr lang="en-US" sz="1400"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703</a:t>
                      </a:r>
                    </a:p>
                  </a:txBody>
                  <a:tcPr anchor="ctr"/>
                </a:tc>
                <a:tc>
                  <a:txBody>
                    <a:bodyPr/>
                    <a:lstStyle/>
                    <a:p>
                      <a:pPr marL="0" algn="ctr" defTabSz="914400" rtl="0" eaLnBrk="1" fontAlgn="ctr" latinLnBrk="0" hangingPunct="1"/>
                      <a:r>
                        <a:rPr lang="en-US" sz="1400" kern="1200" dirty="0" err="1">
                          <a:solidFill>
                            <a:schemeClr val="dk1"/>
                          </a:solidFill>
                          <a:effectLst/>
                          <a:latin typeface="+mn-lt"/>
                          <a:ea typeface="+mn-ea"/>
                          <a:cs typeface="+mn-cs"/>
                        </a:rPr>
                        <a:t>citi</a:t>
                      </a:r>
                      <a:endParaRPr lang="en-US" sz="1400"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1234</a:t>
                      </a:r>
                    </a:p>
                  </a:txBody>
                  <a:tcPr anchor="ctr"/>
                </a:tc>
                <a:extLst>
                  <a:ext uri="{0D108BD9-81ED-4DB2-BD59-A6C34878D82A}">
                    <a16:rowId xmlns:a16="http://schemas.microsoft.com/office/drawing/2014/main" val="2457330692"/>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13</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public</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682</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year</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1044</a:t>
                      </a:r>
                    </a:p>
                  </a:txBody>
                  <a:tcPr anchor="ctr"/>
                </a:tc>
                <a:extLst>
                  <a:ext uri="{0D108BD9-81ED-4DB2-BD59-A6C34878D82A}">
                    <a16:rowId xmlns:a16="http://schemas.microsoft.com/office/drawing/2014/main" val="2746576694"/>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14</a:t>
                      </a:r>
                    </a:p>
                  </a:txBody>
                  <a:tcPr anchor="ctr"/>
                </a:tc>
                <a:tc>
                  <a:txBody>
                    <a:bodyPr/>
                    <a:lstStyle/>
                    <a:p>
                      <a:pPr marL="0" algn="ctr" defTabSz="914400" rtl="0" eaLnBrk="1" fontAlgn="ctr" latinLnBrk="0" hangingPunct="1"/>
                      <a:r>
                        <a:rPr lang="en-US" sz="1400" kern="1200">
                          <a:solidFill>
                            <a:schemeClr val="dk1"/>
                          </a:solidFill>
                          <a:effectLst/>
                          <a:latin typeface="+mn-lt"/>
                          <a:ea typeface="+mn-ea"/>
                          <a:cs typeface="+mn-cs"/>
                        </a:rPr>
                        <a:t>countri</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670</a:t>
                      </a:r>
                    </a:p>
                  </a:txBody>
                  <a:tcPr anchor="ctr"/>
                </a:tc>
                <a:tc>
                  <a:txBody>
                    <a:bodyPr/>
                    <a:lstStyle/>
                    <a:p>
                      <a:pPr marL="0" algn="ctr" defTabSz="914400" rtl="0" eaLnBrk="1" fontAlgn="ctr" latinLnBrk="0" hangingPunct="1"/>
                      <a:r>
                        <a:rPr lang="en-US" sz="1400" b="1" kern="1200" dirty="0">
                          <a:solidFill>
                            <a:srgbClr val="0070C0"/>
                          </a:solidFill>
                          <a:effectLst/>
                          <a:latin typeface="+mn-lt"/>
                          <a:ea typeface="+mn-ea"/>
                          <a:cs typeface="+mn-cs"/>
                        </a:rPr>
                        <a:t>polit</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956</a:t>
                      </a:r>
                    </a:p>
                  </a:txBody>
                  <a:tcPr anchor="ctr"/>
                </a:tc>
                <a:extLst>
                  <a:ext uri="{0D108BD9-81ED-4DB2-BD59-A6C34878D82A}">
                    <a16:rowId xmlns:a16="http://schemas.microsoft.com/office/drawing/2014/main" val="2214805304"/>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15</a:t>
                      </a:r>
                    </a:p>
                  </a:txBody>
                  <a:tcPr anchor="ctr"/>
                </a:tc>
                <a:tc>
                  <a:txBody>
                    <a:bodyPr/>
                    <a:lstStyle/>
                    <a:p>
                      <a:pPr marL="0" algn="ctr" defTabSz="914400" rtl="0" eaLnBrk="1" fontAlgn="ctr" latinLnBrk="0" hangingPunct="1"/>
                      <a:r>
                        <a:rPr lang="en-US" sz="1400" kern="1200">
                          <a:solidFill>
                            <a:schemeClr val="dk1"/>
                          </a:solidFill>
                          <a:effectLst/>
                          <a:latin typeface="+mn-lt"/>
                          <a:ea typeface="+mn-ea"/>
                          <a:cs typeface="+mn-cs"/>
                        </a:rPr>
                        <a:t>chines</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651</a:t>
                      </a:r>
                    </a:p>
                  </a:txBody>
                  <a:tcPr anchor="ctr"/>
                </a:tc>
                <a:tc>
                  <a:txBody>
                    <a:bodyPr/>
                    <a:lstStyle/>
                    <a:p>
                      <a:pPr marL="0" algn="ctr" defTabSz="914400" rtl="0" eaLnBrk="1" fontAlgn="ctr" latinLnBrk="0" hangingPunct="1"/>
                      <a:r>
                        <a:rPr lang="en-US" sz="1400" kern="1200" dirty="0" err="1">
                          <a:solidFill>
                            <a:schemeClr val="dk1"/>
                          </a:solidFill>
                          <a:effectLst/>
                          <a:latin typeface="+mn-lt"/>
                          <a:ea typeface="+mn-ea"/>
                          <a:cs typeface="+mn-cs"/>
                        </a:rPr>
                        <a:t>demonstr</a:t>
                      </a:r>
                      <a:endParaRPr lang="en-US" sz="1400"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955</a:t>
                      </a:r>
                    </a:p>
                  </a:txBody>
                  <a:tcPr anchor="ctr"/>
                </a:tc>
                <a:extLst>
                  <a:ext uri="{0D108BD9-81ED-4DB2-BD59-A6C34878D82A}">
                    <a16:rowId xmlns:a16="http://schemas.microsoft.com/office/drawing/2014/main" val="1824002830"/>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16</a:t>
                      </a:r>
                    </a:p>
                  </a:txBody>
                  <a:tcPr anchor="ctr"/>
                </a:tc>
                <a:tc>
                  <a:txBody>
                    <a:bodyPr/>
                    <a:lstStyle/>
                    <a:p>
                      <a:pPr marL="0" algn="ctr" defTabSz="914400" rtl="0" eaLnBrk="1" fontAlgn="ctr" latinLnBrk="0" hangingPunct="1"/>
                      <a:r>
                        <a:rPr lang="en-US" sz="1400" kern="1200">
                          <a:solidFill>
                            <a:schemeClr val="dk1"/>
                          </a:solidFill>
                          <a:effectLst/>
                          <a:latin typeface="+mn-lt"/>
                          <a:ea typeface="+mn-ea"/>
                          <a:cs typeface="+mn-cs"/>
                        </a:rPr>
                        <a:t>one</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617</a:t>
                      </a:r>
                    </a:p>
                  </a:txBody>
                  <a:tcPr anchor="ctr"/>
                </a:tc>
                <a:tc>
                  <a:txBody>
                    <a:bodyPr/>
                    <a:lstStyle/>
                    <a:p>
                      <a:pPr marL="0" algn="ctr" defTabSz="914400" rtl="0" eaLnBrk="1" fontAlgn="ctr" latinLnBrk="0" hangingPunct="1"/>
                      <a:r>
                        <a:rPr lang="en-US" altLang="zh-CN" sz="1400" b="1" kern="1200" dirty="0">
                          <a:solidFill>
                            <a:srgbClr val="0070C0"/>
                          </a:solidFill>
                          <a:effectLst/>
                          <a:latin typeface="+mn-lt"/>
                          <a:ea typeface="+mn-ea"/>
                          <a:cs typeface="+mn-cs"/>
                        </a:rPr>
                        <a:t>mainland</a:t>
                      </a:r>
                      <a:endParaRPr lang="en-US" sz="1400" b="1" kern="1200" dirty="0">
                        <a:solidFill>
                          <a:srgbClr val="0070C0"/>
                        </a:solidFill>
                        <a:effectLst/>
                        <a:latin typeface="+mn-lt"/>
                        <a:ea typeface="+mn-ea"/>
                        <a:cs typeface="+mn-cs"/>
                      </a:endParaRP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894</a:t>
                      </a:r>
                    </a:p>
                  </a:txBody>
                  <a:tcPr anchor="ctr"/>
                </a:tc>
                <a:extLst>
                  <a:ext uri="{0D108BD9-81ED-4DB2-BD59-A6C34878D82A}">
                    <a16:rowId xmlns:a16="http://schemas.microsoft.com/office/drawing/2014/main" val="3365317100"/>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17</a:t>
                      </a:r>
                    </a:p>
                  </a:txBody>
                  <a:tcPr anchor="ctr"/>
                </a:tc>
                <a:tc>
                  <a:txBody>
                    <a:bodyPr/>
                    <a:lstStyle/>
                    <a:p>
                      <a:pPr marL="0" algn="ctr" defTabSz="914400" rtl="0" eaLnBrk="1" fontAlgn="ctr" latinLnBrk="0" hangingPunct="1"/>
                      <a:r>
                        <a:rPr lang="en-US" sz="1400" b="1" kern="1200" dirty="0" err="1">
                          <a:solidFill>
                            <a:srgbClr val="0070C0"/>
                          </a:solidFill>
                          <a:effectLst/>
                          <a:latin typeface="+mn-lt"/>
                          <a:ea typeface="+mn-ea"/>
                          <a:cs typeface="+mn-cs"/>
                        </a:rPr>
                        <a:t>hksar</a:t>
                      </a:r>
                      <a:endParaRPr lang="en-US" sz="1400" b="1" kern="1200" dirty="0">
                        <a:solidFill>
                          <a:srgbClr val="0070C0"/>
                        </a:solidFill>
                        <a:effectLst/>
                        <a:latin typeface="+mn-lt"/>
                        <a:ea typeface="+mn-ea"/>
                        <a:cs typeface="+mn-cs"/>
                      </a:endParaRP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546</a:t>
                      </a:r>
                    </a:p>
                  </a:txBody>
                  <a:tcPr anchor="ctr"/>
                </a:tc>
                <a:tc>
                  <a:txBody>
                    <a:bodyPr/>
                    <a:lstStyle/>
                    <a:p>
                      <a:pPr marL="0" algn="ctr" defTabSz="914400" rtl="0" eaLnBrk="1" fontAlgn="ctr" latinLnBrk="0" hangingPunct="1"/>
                      <a:r>
                        <a:rPr lang="en-US" sz="1400" b="1" kern="1200" dirty="0">
                          <a:solidFill>
                            <a:srgbClr val="0070C0"/>
                          </a:solidFill>
                          <a:effectLst/>
                          <a:latin typeface="+mn-lt"/>
                          <a:ea typeface="+mn-ea"/>
                          <a:cs typeface="+mn-cs"/>
                        </a:rPr>
                        <a:t>time</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861</a:t>
                      </a:r>
                    </a:p>
                  </a:txBody>
                  <a:tcPr anchor="ctr"/>
                </a:tc>
                <a:extLst>
                  <a:ext uri="{0D108BD9-81ED-4DB2-BD59-A6C34878D82A}">
                    <a16:rowId xmlns:a16="http://schemas.microsoft.com/office/drawing/2014/main" val="3778170971"/>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18</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Two</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538</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use</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845</a:t>
                      </a:r>
                    </a:p>
                  </a:txBody>
                  <a:tcPr anchor="ctr"/>
                </a:tc>
                <a:extLst>
                  <a:ext uri="{0D108BD9-81ED-4DB2-BD59-A6C34878D82A}">
                    <a16:rowId xmlns:a16="http://schemas.microsoft.com/office/drawing/2014/main" val="2252331818"/>
                  </a:ext>
                </a:extLst>
              </a:tr>
              <a:tr h="385128">
                <a:tc>
                  <a:txBody>
                    <a:bodyPr/>
                    <a:lstStyle/>
                    <a:p>
                      <a:pPr marL="0" algn="ctr" defTabSz="914400" rtl="0" eaLnBrk="1" fontAlgn="ctr" latinLnBrk="0" hangingPunct="1"/>
                      <a:r>
                        <a:rPr lang="en-US" sz="1400" b="0" kern="1200" dirty="0">
                          <a:solidFill>
                            <a:schemeClr val="dk1"/>
                          </a:solidFill>
                          <a:effectLst/>
                          <a:latin typeface="+mn-lt"/>
                          <a:ea typeface="+mn-ea"/>
                          <a:cs typeface="+mn-cs"/>
                        </a:rPr>
                        <a:t>19</a:t>
                      </a:r>
                    </a:p>
                  </a:txBody>
                  <a:tcPr anchor="ctr"/>
                </a:tc>
                <a:tc>
                  <a:txBody>
                    <a:bodyPr/>
                    <a:lstStyle/>
                    <a:p>
                      <a:pPr marL="0" algn="ctr" defTabSz="914400" rtl="0" eaLnBrk="1" fontAlgn="ctr" latinLnBrk="0" hangingPunct="1"/>
                      <a:r>
                        <a:rPr lang="en-US" sz="1400" b="1" kern="1200" dirty="0">
                          <a:solidFill>
                            <a:srgbClr val="0070C0"/>
                          </a:solidFill>
                          <a:effectLst/>
                          <a:latin typeface="+mn-lt"/>
                          <a:ea typeface="+mn-ea"/>
                          <a:cs typeface="+mn-cs"/>
                        </a:rPr>
                        <a:t>Act</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537</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lam</a:t>
                      </a:r>
                    </a:p>
                  </a:txBody>
                  <a:tcPr anchor="ctr"/>
                </a:tc>
                <a:tc>
                  <a:txBody>
                    <a:bodyPr/>
                    <a:lstStyle/>
                    <a:p>
                      <a:pPr marL="0" algn="ctr" defTabSz="914400" rtl="0" eaLnBrk="1" fontAlgn="ctr" latinLnBrk="0" hangingPunct="1"/>
                      <a:r>
                        <a:rPr lang="en-US" sz="1400" kern="1200" dirty="0">
                          <a:solidFill>
                            <a:schemeClr val="dk1"/>
                          </a:solidFill>
                          <a:effectLst/>
                          <a:latin typeface="+mn-lt"/>
                          <a:ea typeface="+mn-ea"/>
                          <a:cs typeface="+mn-cs"/>
                        </a:rPr>
                        <a:t>830</a:t>
                      </a:r>
                    </a:p>
                  </a:txBody>
                  <a:tcPr anchor="ctr"/>
                </a:tc>
                <a:extLst>
                  <a:ext uri="{0D108BD9-81ED-4DB2-BD59-A6C34878D82A}">
                    <a16:rowId xmlns:a16="http://schemas.microsoft.com/office/drawing/2014/main" val="3217381696"/>
                  </a:ext>
                </a:extLst>
              </a:tr>
            </a:tbl>
          </a:graphicData>
        </a:graphic>
      </p:graphicFrame>
    </p:spTree>
    <p:extLst>
      <p:ext uri="{BB962C8B-B14F-4D97-AF65-F5344CB8AC3E}">
        <p14:creationId xmlns:p14="http://schemas.microsoft.com/office/powerpoint/2010/main" val="1200282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TF-IDF</a:t>
            </a:r>
          </a:p>
        </p:txBody>
      </p:sp>
      <p:graphicFrame>
        <p:nvGraphicFramePr>
          <p:cNvPr id="4" name="表格 8">
            <a:extLst>
              <a:ext uri="{FF2B5EF4-FFF2-40B4-BE49-F238E27FC236}">
                <a16:creationId xmlns:a16="http://schemas.microsoft.com/office/drawing/2014/main" id="{C73E6B57-EB90-48CC-951E-7E2E9FD1AFF4}"/>
              </a:ext>
            </a:extLst>
          </p:cNvPr>
          <p:cNvGraphicFramePr>
            <a:graphicFrameLocks/>
          </p:cNvGraphicFramePr>
          <p:nvPr/>
        </p:nvGraphicFramePr>
        <p:xfrm>
          <a:off x="1667423" y="1494864"/>
          <a:ext cx="4337041" cy="4702176"/>
        </p:xfrm>
        <a:graphic>
          <a:graphicData uri="http://schemas.openxmlformats.org/drawingml/2006/table">
            <a:tbl>
              <a:tblPr firstRow="1" bandRow="1">
                <a:tableStyleId>{5C22544A-7EE6-4342-B048-85BDC9FD1C3A}</a:tableStyleId>
              </a:tblPr>
              <a:tblGrid>
                <a:gridCol w="522137">
                  <a:extLst>
                    <a:ext uri="{9D8B030D-6E8A-4147-A177-3AD203B41FA5}">
                      <a16:colId xmlns:a16="http://schemas.microsoft.com/office/drawing/2014/main" val="3039310617"/>
                    </a:ext>
                  </a:extLst>
                </a:gridCol>
                <a:gridCol w="824407">
                  <a:extLst>
                    <a:ext uri="{9D8B030D-6E8A-4147-A177-3AD203B41FA5}">
                      <a16:colId xmlns:a16="http://schemas.microsoft.com/office/drawing/2014/main" val="4294340987"/>
                    </a:ext>
                  </a:extLst>
                </a:gridCol>
                <a:gridCol w="1025929">
                  <a:extLst>
                    <a:ext uri="{9D8B030D-6E8A-4147-A177-3AD203B41FA5}">
                      <a16:colId xmlns:a16="http://schemas.microsoft.com/office/drawing/2014/main" val="1504618739"/>
                    </a:ext>
                  </a:extLst>
                </a:gridCol>
                <a:gridCol w="984441">
                  <a:extLst>
                    <a:ext uri="{9D8B030D-6E8A-4147-A177-3AD203B41FA5}">
                      <a16:colId xmlns:a16="http://schemas.microsoft.com/office/drawing/2014/main" val="1374995138"/>
                    </a:ext>
                  </a:extLst>
                </a:gridCol>
                <a:gridCol w="980127">
                  <a:extLst>
                    <a:ext uri="{9D8B030D-6E8A-4147-A177-3AD203B41FA5}">
                      <a16:colId xmlns:a16="http://schemas.microsoft.com/office/drawing/2014/main" val="247308660"/>
                    </a:ext>
                  </a:extLst>
                </a:gridCol>
              </a:tblGrid>
              <a:tr h="385128">
                <a:tc>
                  <a:txBody>
                    <a:bodyPr/>
                    <a:lstStyle/>
                    <a:p>
                      <a:pPr algn="r" fontAlgn="ctr"/>
                      <a:endParaRPr lang="en-US" sz="1400" b="1" dirty="0">
                        <a:effectLst/>
                      </a:endParaRPr>
                    </a:p>
                  </a:txBody>
                  <a:tcPr anchor="ctr"/>
                </a:tc>
                <a:tc gridSpan="2">
                  <a:txBody>
                    <a:bodyPr/>
                    <a:lstStyle/>
                    <a:p>
                      <a:pPr algn="ctr" fontAlgn="ctr"/>
                      <a:r>
                        <a:rPr lang="en-US" sz="1400" b="1" dirty="0">
                          <a:effectLst/>
                        </a:rPr>
                        <a:t>Chinese Newspapers</a:t>
                      </a:r>
                    </a:p>
                  </a:txBody>
                  <a:tcPr anchor="ctr"/>
                </a:tc>
                <a:tc hMerge="1">
                  <a:txBody>
                    <a:bodyPr/>
                    <a:lstStyle/>
                    <a:p>
                      <a:pPr algn="ctr" fontAlgn="ctr"/>
                      <a:endParaRPr lang="en-US" sz="1400" b="1" dirty="0">
                        <a:effectLst/>
                      </a:endParaRPr>
                    </a:p>
                  </a:txBody>
                  <a:tcPr anchor="ctr"/>
                </a:tc>
                <a:tc gridSpan="2">
                  <a:txBody>
                    <a:bodyPr/>
                    <a:lstStyle/>
                    <a:p>
                      <a:pPr algn="ctr" fontAlgn="ctr"/>
                      <a:r>
                        <a:rPr lang="en-US" sz="1400" b="1" dirty="0">
                          <a:effectLst/>
                        </a:rPr>
                        <a:t>U.S. Newspapers</a:t>
                      </a:r>
                    </a:p>
                  </a:txBody>
                  <a:tcPr anchor="ctr"/>
                </a:tc>
                <a:tc hMerge="1">
                  <a:txBody>
                    <a:bodyPr/>
                    <a:lstStyle/>
                    <a:p>
                      <a:pPr algn="ctr" fontAlgn="ctr"/>
                      <a:endParaRPr lang="en-US" sz="1400" b="1" dirty="0">
                        <a:effectLst/>
                      </a:endParaRPr>
                    </a:p>
                  </a:txBody>
                  <a:tcPr anchor="ctr"/>
                </a:tc>
                <a:extLst>
                  <a:ext uri="{0D108BD9-81ED-4DB2-BD59-A6C34878D82A}">
                    <a16:rowId xmlns:a16="http://schemas.microsoft.com/office/drawing/2014/main" val="10000"/>
                  </a:ext>
                </a:extLst>
              </a:tr>
              <a:tr h="385128">
                <a:tc>
                  <a:txBody>
                    <a:bodyPr/>
                    <a:lstStyle/>
                    <a:p>
                      <a:pPr algn="r" fontAlgn="ctr"/>
                      <a:endParaRPr lang="en-US" sz="1400" b="1" dirty="0">
                        <a:effectLst/>
                      </a:endParaRPr>
                    </a:p>
                  </a:txBody>
                  <a:tcPr anchor="ctr"/>
                </a:tc>
                <a:tc>
                  <a:txBody>
                    <a:bodyPr/>
                    <a:lstStyle/>
                    <a:p>
                      <a:pPr algn="ctr" fontAlgn="ctr"/>
                      <a:r>
                        <a:rPr lang="en-US" sz="1400" b="1" dirty="0">
                          <a:effectLst/>
                        </a:rPr>
                        <a:t>Word</a:t>
                      </a:r>
                    </a:p>
                  </a:txBody>
                  <a:tcPr anchor="ctr"/>
                </a:tc>
                <a:tc>
                  <a:txBody>
                    <a:bodyPr/>
                    <a:lstStyle/>
                    <a:p>
                      <a:pPr algn="ctr" fontAlgn="ctr"/>
                      <a:r>
                        <a:rPr lang="en-US" sz="1400" b="1" dirty="0">
                          <a:effectLst/>
                        </a:rPr>
                        <a:t>Weight</a:t>
                      </a:r>
                    </a:p>
                  </a:txBody>
                  <a:tcPr anchor="ctr"/>
                </a:tc>
                <a:tc>
                  <a:txBody>
                    <a:bodyPr/>
                    <a:lstStyle/>
                    <a:p>
                      <a:pPr algn="ctr" fontAlgn="ctr"/>
                      <a:r>
                        <a:rPr lang="en-US" sz="1400" b="1" dirty="0">
                          <a:effectLst/>
                        </a:rPr>
                        <a:t>Word</a:t>
                      </a:r>
                    </a:p>
                  </a:txBody>
                  <a:tcPr anchor="ctr"/>
                </a:tc>
                <a:tc>
                  <a:txBody>
                    <a:bodyPr/>
                    <a:lstStyle/>
                    <a:p>
                      <a:pPr algn="ctr" fontAlgn="ctr"/>
                      <a:r>
                        <a:rPr lang="en-US" sz="1400" b="1" dirty="0">
                          <a:effectLst/>
                        </a:rPr>
                        <a:t>Weight</a:t>
                      </a:r>
                    </a:p>
                  </a:txBody>
                  <a:tcPr anchor="ctr"/>
                </a:tc>
                <a:extLst>
                  <a:ext uri="{0D108BD9-81ED-4DB2-BD59-A6C34878D82A}">
                    <a16:rowId xmlns:a16="http://schemas.microsoft.com/office/drawing/2014/main" val="3232631408"/>
                  </a:ext>
                </a:extLst>
              </a:tr>
              <a:tr h="393192">
                <a:tc>
                  <a:txBody>
                    <a:bodyPr/>
                    <a:lstStyle/>
                    <a:p>
                      <a:pPr marL="0" algn="ctr" defTabSz="914400" rtl="0" eaLnBrk="1" fontAlgn="ctr" latinLnBrk="0" hangingPunct="1"/>
                      <a:r>
                        <a:rPr lang="en-US" sz="1200" b="0" kern="1200" dirty="0">
                          <a:solidFill>
                            <a:schemeClr val="dk1"/>
                          </a:solidFill>
                          <a:effectLst/>
                          <a:latin typeface="+mn-lt"/>
                          <a:ea typeface="+mn-ea"/>
                          <a:cs typeface="+mn-cs"/>
                        </a:rPr>
                        <a:t>0</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said</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0.087133</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said</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0.075097</a:t>
                      </a:r>
                    </a:p>
                  </a:txBody>
                  <a:tcPr anchor="ctr"/>
                </a:tc>
                <a:extLst>
                  <a:ext uri="{0D108BD9-81ED-4DB2-BD59-A6C34878D82A}">
                    <a16:rowId xmlns:a16="http://schemas.microsoft.com/office/drawing/2014/main" val="1749152974"/>
                  </a:ext>
                </a:extLst>
              </a:tr>
              <a:tr h="393192">
                <a:tc>
                  <a:txBody>
                    <a:bodyPr/>
                    <a:lstStyle/>
                    <a:p>
                      <a:pPr marL="0" algn="ctr" defTabSz="914400" rtl="0" eaLnBrk="1" fontAlgn="ctr" latinLnBrk="0" hangingPunct="1"/>
                      <a:r>
                        <a:rPr lang="en-US" sz="1200" b="0" kern="1200" dirty="0">
                          <a:solidFill>
                            <a:schemeClr val="dk1"/>
                          </a:solidFill>
                          <a:effectLst/>
                          <a:latin typeface="+mn-lt"/>
                          <a:ea typeface="+mn-ea"/>
                          <a:cs typeface="+mn-cs"/>
                        </a:rPr>
                        <a:t>1</a:t>
                      </a:r>
                    </a:p>
                  </a:txBody>
                  <a:tcPr anchor="ctr"/>
                </a:tc>
                <a:tc>
                  <a:txBody>
                    <a:bodyPr/>
                    <a:lstStyle/>
                    <a:p>
                      <a:pPr marL="0" algn="ctr" defTabSz="914400" rtl="0" eaLnBrk="1" fontAlgn="ctr" latinLnBrk="0" hangingPunct="1"/>
                      <a:r>
                        <a:rPr lang="en-US" sz="1200" b="0" kern="1200" dirty="0" err="1">
                          <a:solidFill>
                            <a:schemeClr val="dk1"/>
                          </a:solidFill>
                          <a:effectLst/>
                          <a:latin typeface="+mn-lt"/>
                          <a:ea typeface="+mn-ea"/>
                          <a:cs typeface="+mn-cs"/>
                        </a:rPr>
                        <a:t>polic</a:t>
                      </a:r>
                      <a:endParaRPr lang="en-US" sz="1200" b="0"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0.063606</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police</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0.064404</a:t>
                      </a:r>
                    </a:p>
                  </a:txBody>
                  <a:tcPr anchor="ctr"/>
                </a:tc>
                <a:extLst>
                  <a:ext uri="{0D108BD9-81ED-4DB2-BD59-A6C34878D82A}">
                    <a16:rowId xmlns:a16="http://schemas.microsoft.com/office/drawing/2014/main" val="3016364827"/>
                  </a:ext>
                </a:extLst>
              </a:tr>
              <a:tr h="393192">
                <a:tc>
                  <a:txBody>
                    <a:bodyPr/>
                    <a:lstStyle/>
                    <a:p>
                      <a:pPr marL="0" algn="ctr" defTabSz="914400" rtl="0" eaLnBrk="1" fontAlgn="ctr" latinLnBrk="0" hangingPunct="1"/>
                      <a:r>
                        <a:rPr lang="en-US" sz="1200" b="0" kern="1200" dirty="0">
                          <a:solidFill>
                            <a:schemeClr val="dk1"/>
                          </a:solidFill>
                          <a:effectLst/>
                          <a:latin typeface="+mn-lt"/>
                          <a:ea typeface="+mn-ea"/>
                          <a:cs typeface="+mn-cs"/>
                        </a:rPr>
                        <a:t>2</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china</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0.049195</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protesters</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0.057372</a:t>
                      </a:r>
                    </a:p>
                  </a:txBody>
                  <a:tcPr anchor="ctr"/>
                </a:tc>
                <a:extLst>
                  <a:ext uri="{0D108BD9-81ED-4DB2-BD59-A6C34878D82A}">
                    <a16:rowId xmlns:a16="http://schemas.microsoft.com/office/drawing/2014/main" val="2457330692"/>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3</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govern</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0.040110</a:t>
                      </a:r>
                    </a:p>
                  </a:txBody>
                  <a:tcPr anchor="ctr"/>
                </a:tc>
                <a:tc>
                  <a:txBody>
                    <a:bodyPr/>
                    <a:lstStyle/>
                    <a:p>
                      <a:pPr marL="0" algn="ctr" defTabSz="914400" rtl="0" eaLnBrk="1" fontAlgn="ctr" latinLnBrk="0" hangingPunct="1"/>
                      <a:r>
                        <a:rPr lang="en-US" sz="1200" b="0" kern="1200" dirty="0" err="1">
                          <a:solidFill>
                            <a:schemeClr val="dk1"/>
                          </a:solidFill>
                          <a:effectLst/>
                          <a:latin typeface="+mn-lt"/>
                          <a:ea typeface="+mn-ea"/>
                          <a:cs typeface="+mn-cs"/>
                        </a:rPr>
                        <a:t>chinese</a:t>
                      </a:r>
                      <a:endParaRPr lang="en-US" sz="1200" b="0"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0.050596</a:t>
                      </a:r>
                    </a:p>
                  </a:txBody>
                  <a:tcPr anchor="ctr"/>
                </a:tc>
                <a:extLst>
                  <a:ext uri="{0D108BD9-81ED-4DB2-BD59-A6C34878D82A}">
                    <a16:rowId xmlns:a16="http://schemas.microsoft.com/office/drawing/2014/main" val="2746576694"/>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4</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law</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0.040074</a:t>
                      </a:r>
                    </a:p>
                  </a:txBody>
                  <a:tcPr anchor="ctr"/>
                </a:tc>
                <a:tc>
                  <a:txBody>
                    <a:bodyPr/>
                    <a:lstStyle/>
                    <a:p>
                      <a:pPr marL="0" algn="ctr" defTabSz="914400" rtl="0" eaLnBrk="1" fontAlgn="ctr" latinLnBrk="0" hangingPunct="1"/>
                      <a:r>
                        <a:rPr lang="en-US" sz="1200" b="0" kern="1200" dirty="0" err="1">
                          <a:solidFill>
                            <a:schemeClr val="dk1"/>
                          </a:solidFill>
                          <a:effectLst/>
                          <a:latin typeface="+mn-lt"/>
                          <a:ea typeface="+mn-ea"/>
                          <a:cs typeface="+mn-cs"/>
                        </a:rPr>
                        <a:t>mr</a:t>
                      </a:r>
                      <a:endParaRPr lang="en-US" sz="1200" b="0"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0.046603</a:t>
                      </a:r>
                    </a:p>
                  </a:txBody>
                  <a:tcPr anchor="ctr"/>
                </a:tc>
                <a:extLst>
                  <a:ext uri="{0D108BD9-81ED-4DB2-BD59-A6C34878D82A}">
                    <a16:rowId xmlns:a16="http://schemas.microsoft.com/office/drawing/2014/main" val="2214805304"/>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5</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ha</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0.039674</a:t>
                      </a:r>
                    </a:p>
                  </a:txBody>
                  <a:tcPr anchor="ctr"/>
                </a:tc>
                <a:tc>
                  <a:txBody>
                    <a:bodyPr/>
                    <a:lstStyle/>
                    <a:p>
                      <a:pPr marL="0" algn="ctr" defTabSz="914400" rtl="0" eaLnBrk="1" fontAlgn="ctr" latinLnBrk="0" hangingPunct="1"/>
                      <a:r>
                        <a:rPr lang="en-US" sz="1200" b="1" kern="1200" dirty="0" err="1">
                          <a:solidFill>
                            <a:srgbClr val="0070C0"/>
                          </a:solidFill>
                          <a:effectLst/>
                          <a:latin typeface="+mn-lt"/>
                          <a:ea typeface="+mn-ea"/>
                          <a:cs typeface="+mn-cs"/>
                        </a:rPr>
                        <a:t>beijing</a:t>
                      </a:r>
                      <a:endParaRPr lang="en-US" sz="1200" b="1" kern="1200" dirty="0">
                        <a:solidFill>
                          <a:srgbClr val="0070C0"/>
                        </a:solidFill>
                        <a:effectLst/>
                        <a:latin typeface="+mn-lt"/>
                        <a:ea typeface="+mn-ea"/>
                        <a:cs typeface="+mn-cs"/>
                      </a:endParaRP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0.046157</a:t>
                      </a:r>
                    </a:p>
                  </a:txBody>
                  <a:tcPr anchor="ctr"/>
                </a:tc>
                <a:extLst>
                  <a:ext uri="{0D108BD9-81ED-4DB2-BD59-A6C34878D82A}">
                    <a16:rowId xmlns:a16="http://schemas.microsoft.com/office/drawing/2014/main" val="1824002830"/>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6</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violent</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0.035292</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people</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0.039267</a:t>
                      </a:r>
                    </a:p>
                  </a:txBody>
                  <a:tcPr anchor="ctr"/>
                </a:tc>
                <a:extLst>
                  <a:ext uri="{0D108BD9-81ED-4DB2-BD59-A6C34878D82A}">
                    <a16:rowId xmlns:a16="http://schemas.microsoft.com/office/drawing/2014/main" val="3365317100"/>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7</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wa</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0.032080</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government</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0.037620</a:t>
                      </a:r>
                    </a:p>
                  </a:txBody>
                  <a:tcPr anchor="ctr"/>
                </a:tc>
                <a:extLst>
                  <a:ext uri="{0D108BD9-81ED-4DB2-BD59-A6C34878D82A}">
                    <a16:rowId xmlns:a16="http://schemas.microsoft.com/office/drawing/2014/main" val="3778170971"/>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8</a:t>
                      </a:r>
                    </a:p>
                  </a:txBody>
                  <a:tcPr anchor="ctr"/>
                </a:tc>
                <a:tc>
                  <a:txBody>
                    <a:bodyPr/>
                    <a:lstStyle/>
                    <a:p>
                      <a:pPr marL="0" algn="ctr" defTabSz="914400" rtl="0" eaLnBrk="1" fontAlgn="ctr" latinLnBrk="0" hangingPunct="1"/>
                      <a:r>
                        <a:rPr lang="en-US" sz="1200" b="1" kern="1200" dirty="0" err="1">
                          <a:solidFill>
                            <a:srgbClr val="0070C0"/>
                          </a:solidFill>
                          <a:effectLst/>
                          <a:latin typeface="+mn-lt"/>
                          <a:ea typeface="+mn-ea"/>
                          <a:cs typeface="+mn-cs"/>
                        </a:rPr>
                        <a:t>violenc</a:t>
                      </a:r>
                      <a:endParaRPr lang="en-US" sz="1200" b="1" kern="1200" dirty="0">
                        <a:solidFill>
                          <a:srgbClr val="0070C0"/>
                        </a:solidFill>
                        <a:effectLst/>
                        <a:latin typeface="+mn-lt"/>
                        <a:ea typeface="+mn-ea"/>
                        <a:cs typeface="+mn-cs"/>
                      </a:endParaRP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0.031111</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city</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0.035355</a:t>
                      </a:r>
                    </a:p>
                  </a:txBody>
                  <a:tcPr anchor="ctr"/>
                </a:tc>
                <a:extLst>
                  <a:ext uri="{0D108BD9-81ED-4DB2-BD59-A6C34878D82A}">
                    <a16:rowId xmlns:a16="http://schemas.microsoft.com/office/drawing/2014/main" val="2252331818"/>
                  </a:ext>
                </a:extLst>
              </a:tr>
              <a:tr h="393192">
                <a:tc>
                  <a:txBody>
                    <a:bodyPr/>
                    <a:lstStyle/>
                    <a:p>
                      <a:pPr marL="0" algn="ctr" defTabSz="914400" rtl="0" eaLnBrk="1" fontAlgn="ctr" latinLnBrk="0" hangingPunct="1"/>
                      <a:r>
                        <a:rPr lang="en-US" sz="1200" b="0" kern="1200" dirty="0">
                          <a:solidFill>
                            <a:schemeClr val="dk1"/>
                          </a:solidFill>
                          <a:effectLst/>
                          <a:latin typeface="+mn-lt"/>
                          <a:ea typeface="+mn-ea"/>
                          <a:cs typeface="+mn-cs"/>
                        </a:rPr>
                        <a:t>9</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peopl</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0.031015</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lam</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0.032596</a:t>
                      </a:r>
                    </a:p>
                  </a:txBody>
                  <a:tcPr anchor="ctr"/>
                </a:tc>
                <a:extLst>
                  <a:ext uri="{0D108BD9-81ED-4DB2-BD59-A6C34878D82A}">
                    <a16:rowId xmlns:a16="http://schemas.microsoft.com/office/drawing/2014/main" val="3217381696"/>
                  </a:ext>
                </a:extLst>
              </a:tr>
            </a:tbl>
          </a:graphicData>
        </a:graphic>
      </p:graphicFrame>
      <p:graphicFrame>
        <p:nvGraphicFramePr>
          <p:cNvPr id="6" name="表格 8">
            <a:extLst>
              <a:ext uri="{FF2B5EF4-FFF2-40B4-BE49-F238E27FC236}">
                <a16:creationId xmlns:a16="http://schemas.microsoft.com/office/drawing/2014/main" id="{B8B8C842-D157-4287-9713-CA68324E199C}"/>
              </a:ext>
            </a:extLst>
          </p:cNvPr>
          <p:cNvGraphicFramePr>
            <a:graphicFrameLocks/>
          </p:cNvGraphicFramePr>
          <p:nvPr/>
        </p:nvGraphicFramePr>
        <p:xfrm>
          <a:off x="7019715" y="1494864"/>
          <a:ext cx="4186167" cy="4702176"/>
        </p:xfrm>
        <a:graphic>
          <a:graphicData uri="http://schemas.openxmlformats.org/drawingml/2006/table">
            <a:tbl>
              <a:tblPr firstRow="1" bandRow="1">
                <a:tableStyleId>{5C22544A-7EE6-4342-B048-85BDC9FD1C3A}</a:tableStyleId>
              </a:tblPr>
              <a:tblGrid>
                <a:gridCol w="564426">
                  <a:extLst>
                    <a:ext uri="{9D8B030D-6E8A-4147-A177-3AD203B41FA5}">
                      <a16:colId xmlns:a16="http://schemas.microsoft.com/office/drawing/2014/main" val="3039310617"/>
                    </a:ext>
                  </a:extLst>
                </a:gridCol>
                <a:gridCol w="887855">
                  <a:extLst>
                    <a:ext uri="{9D8B030D-6E8A-4147-A177-3AD203B41FA5}">
                      <a16:colId xmlns:a16="http://schemas.microsoft.com/office/drawing/2014/main" val="4294340987"/>
                    </a:ext>
                  </a:extLst>
                </a:gridCol>
                <a:gridCol w="878541">
                  <a:extLst>
                    <a:ext uri="{9D8B030D-6E8A-4147-A177-3AD203B41FA5}">
                      <a16:colId xmlns:a16="http://schemas.microsoft.com/office/drawing/2014/main" val="1504618739"/>
                    </a:ext>
                  </a:extLst>
                </a:gridCol>
                <a:gridCol w="1003698">
                  <a:extLst>
                    <a:ext uri="{9D8B030D-6E8A-4147-A177-3AD203B41FA5}">
                      <a16:colId xmlns:a16="http://schemas.microsoft.com/office/drawing/2014/main" val="1374995138"/>
                    </a:ext>
                  </a:extLst>
                </a:gridCol>
                <a:gridCol w="851647">
                  <a:extLst>
                    <a:ext uri="{9D8B030D-6E8A-4147-A177-3AD203B41FA5}">
                      <a16:colId xmlns:a16="http://schemas.microsoft.com/office/drawing/2014/main" val="247308660"/>
                    </a:ext>
                  </a:extLst>
                </a:gridCol>
              </a:tblGrid>
              <a:tr h="385128">
                <a:tc>
                  <a:txBody>
                    <a:bodyPr/>
                    <a:lstStyle/>
                    <a:p>
                      <a:pPr algn="r" fontAlgn="ctr"/>
                      <a:endParaRPr lang="en-US" sz="1400" b="1" dirty="0">
                        <a:effectLst/>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Chinese Newspapers</a:t>
                      </a:r>
                    </a:p>
                  </a:txBody>
                  <a:tcPr anchor="ctr"/>
                </a:tc>
                <a:tc hMerge="1">
                  <a:txBody>
                    <a:bodyPr/>
                    <a:lstStyle/>
                    <a:p>
                      <a:pPr algn="ctr" fontAlgn="ctr"/>
                      <a:endParaRPr lang="en-US" sz="1400" b="1" dirty="0">
                        <a:effectLst/>
                      </a:endParaRPr>
                    </a:p>
                  </a:txBody>
                  <a:tcPr anchor="ctr"/>
                </a:tc>
                <a:tc gridSpan="2">
                  <a:txBody>
                    <a:bodyPr/>
                    <a:lstStyle/>
                    <a:p>
                      <a:pPr algn="ctr" fontAlgn="ctr"/>
                      <a:r>
                        <a:rPr lang="en-US" sz="1400" b="1" dirty="0">
                          <a:effectLst/>
                        </a:rPr>
                        <a:t>U.S. Newspapers</a:t>
                      </a:r>
                    </a:p>
                  </a:txBody>
                  <a:tcPr anchor="ctr"/>
                </a:tc>
                <a:tc hMerge="1">
                  <a:txBody>
                    <a:bodyPr/>
                    <a:lstStyle/>
                    <a:p>
                      <a:pPr algn="ctr" fontAlgn="ctr"/>
                      <a:endParaRPr lang="en-US" sz="1400" b="1" dirty="0">
                        <a:effectLst/>
                      </a:endParaRPr>
                    </a:p>
                  </a:txBody>
                  <a:tcPr anchor="ctr"/>
                </a:tc>
                <a:extLst>
                  <a:ext uri="{0D108BD9-81ED-4DB2-BD59-A6C34878D82A}">
                    <a16:rowId xmlns:a16="http://schemas.microsoft.com/office/drawing/2014/main" val="10000"/>
                  </a:ext>
                </a:extLst>
              </a:tr>
              <a:tr h="385128">
                <a:tc>
                  <a:txBody>
                    <a:bodyPr/>
                    <a:lstStyle/>
                    <a:p>
                      <a:pPr algn="r" fontAlgn="ctr"/>
                      <a:endParaRPr lang="en-US" sz="1400" b="1" dirty="0">
                        <a:effectLst/>
                      </a:endParaRPr>
                    </a:p>
                  </a:txBody>
                  <a:tcPr anchor="ctr"/>
                </a:tc>
                <a:tc>
                  <a:txBody>
                    <a:bodyPr/>
                    <a:lstStyle/>
                    <a:p>
                      <a:pPr algn="ctr" fontAlgn="ctr"/>
                      <a:r>
                        <a:rPr lang="en-US" sz="1400" b="1" dirty="0">
                          <a:effectLst/>
                        </a:rPr>
                        <a:t>Word</a:t>
                      </a:r>
                    </a:p>
                  </a:txBody>
                  <a:tcPr anchor="ctr"/>
                </a:tc>
                <a:tc>
                  <a:txBody>
                    <a:bodyPr/>
                    <a:lstStyle/>
                    <a:p>
                      <a:pPr algn="ctr" fontAlgn="ctr"/>
                      <a:r>
                        <a:rPr lang="en-US" sz="1400" b="1" dirty="0">
                          <a:effectLst/>
                        </a:rPr>
                        <a:t>Weight</a:t>
                      </a:r>
                    </a:p>
                  </a:txBody>
                  <a:tcPr anchor="ctr"/>
                </a:tc>
                <a:tc>
                  <a:txBody>
                    <a:bodyPr/>
                    <a:lstStyle/>
                    <a:p>
                      <a:pPr algn="ctr" fontAlgn="ctr"/>
                      <a:r>
                        <a:rPr lang="en-US" sz="1400" b="1" dirty="0">
                          <a:effectLst/>
                        </a:rPr>
                        <a:t>Word</a:t>
                      </a:r>
                    </a:p>
                  </a:txBody>
                  <a:tcPr anchor="ctr"/>
                </a:tc>
                <a:tc>
                  <a:txBody>
                    <a:bodyPr/>
                    <a:lstStyle/>
                    <a:p>
                      <a:pPr algn="ctr" fontAlgn="ctr"/>
                      <a:r>
                        <a:rPr lang="en-US" sz="1400" b="1" dirty="0">
                          <a:effectLst/>
                        </a:rPr>
                        <a:t>Weight</a:t>
                      </a:r>
                    </a:p>
                  </a:txBody>
                  <a:tcPr anchor="ctr"/>
                </a:tc>
                <a:extLst>
                  <a:ext uri="{0D108BD9-81ED-4DB2-BD59-A6C34878D82A}">
                    <a16:rowId xmlns:a16="http://schemas.microsoft.com/office/drawing/2014/main" val="3232631408"/>
                  </a:ext>
                </a:extLst>
              </a:tr>
              <a:tr h="393192">
                <a:tc>
                  <a:txBody>
                    <a:bodyPr/>
                    <a:lstStyle/>
                    <a:p>
                      <a:pPr marL="0" algn="ctr" defTabSz="914400" rtl="0" eaLnBrk="1" fontAlgn="ctr" latinLnBrk="0" hangingPunct="1"/>
                      <a:r>
                        <a:rPr lang="en-US" sz="1200" b="0" kern="1200" dirty="0">
                          <a:solidFill>
                            <a:schemeClr val="dk1"/>
                          </a:solidFill>
                          <a:effectLst/>
                          <a:latin typeface="+mn-lt"/>
                          <a:ea typeface="+mn-ea"/>
                          <a:cs typeface="+mn-cs"/>
                        </a:rPr>
                        <a:t>10</a:t>
                      </a:r>
                    </a:p>
                  </a:txBody>
                  <a:tcPr anchor="ctr"/>
                </a:tc>
                <a:tc>
                  <a:txBody>
                    <a:bodyPr/>
                    <a:lstStyle/>
                    <a:p>
                      <a:pPr marL="0" algn="ctr" defTabSz="914400" rtl="0" eaLnBrk="1" fontAlgn="ctr" latinLnBrk="0" hangingPunct="1"/>
                      <a:r>
                        <a:rPr lang="en-US" sz="1200" b="1" kern="1200" dirty="0" err="1">
                          <a:solidFill>
                            <a:srgbClr val="0070C0"/>
                          </a:solidFill>
                          <a:effectLst/>
                          <a:latin typeface="+mn-lt"/>
                          <a:ea typeface="+mn-ea"/>
                          <a:cs typeface="+mn-cs"/>
                        </a:rPr>
                        <a:t>hksar</a:t>
                      </a:r>
                      <a:endParaRPr lang="en-US" sz="1200" b="1" kern="1200" dirty="0">
                        <a:solidFill>
                          <a:srgbClr val="0070C0"/>
                        </a:solidFill>
                        <a:effectLst/>
                        <a:latin typeface="+mn-lt"/>
                        <a:ea typeface="+mn-ea"/>
                        <a:cs typeface="+mn-cs"/>
                      </a:endParaRP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0.028894</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trump</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0.028166</a:t>
                      </a:r>
                    </a:p>
                  </a:txBody>
                  <a:tcPr anchor="ctr"/>
                </a:tc>
                <a:extLst>
                  <a:ext uri="{0D108BD9-81ED-4DB2-BD59-A6C34878D82A}">
                    <a16:rowId xmlns:a16="http://schemas.microsoft.com/office/drawing/2014/main" val="1749152974"/>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11</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public</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0.028253</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mainland</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0.025260</a:t>
                      </a:r>
                    </a:p>
                  </a:txBody>
                  <a:tcPr anchor="ctr"/>
                </a:tc>
                <a:extLst>
                  <a:ext uri="{0D108BD9-81ED-4DB2-BD59-A6C34878D82A}">
                    <a16:rowId xmlns:a16="http://schemas.microsoft.com/office/drawing/2014/main" val="3016364827"/>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12</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offic</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0.028036</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xi</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0.024914</a:t>
                      </a:r>
                    </a:p>
                  </a:txBody>
                  <a:tcPr anchor="ctr"/>
                </a:tc>
                <a:extLst>
                  <a:ext uri="{0D108BD9-81ED-4DB2-BD59-A6C34878D82A}">
                    <a16:rowId xmlns:a16="http://schemas.microsoft.com/office/drawing/2014/main" val="2457330692"/>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13</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airport</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0.026426</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party</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0.023303</a:t>
                      </a:r>
                    </a:p>
                  </a:txBody>
                  <a:tcPr anchor="ctr"/>
                </a:tc>
                <a:extLst>
                  <a:ext uri="{0D108BD9-81ED-4DB2-BD59-A6C34878D82A}">
                    <a16:rowId xmlns:a16="http://schemas.microsoft.com/office/drawing/2014/main" val="2746576694"/>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14</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chines</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0.026026</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democracy</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0.023188</a:t>
                      </a:r>
                    </a:p>
                  </a:txBody>
                  <a:tcPr anchor="ctr"/>
                </a:tc>
                <a:extLst>
                  <a:ext uri="{0D108BD9-81ED-4DB2-BD59-A6C34878D82A}">
                    <a16:rowId xmlns:a16="http://schemas.microsoft.com/office/drawing/2014/main" val="2214805304"/>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15</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lam</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0.025312</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trade</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0.022204</a:t>
                      </a:r>
                    </a:p>
                  </a:txBody>
                  <a:tcPr anchor="ctr"/>
                </a:tc>
                <a:extLst>
                  <a:ext uri="{0D108BD9-81ED-4DB2-BD59-A6C34878D82A}">
                    <a16:rowId xmlns:a16="http://schemas.microsoft.com/office/drawing/2014/main" val="1824002830"/>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16</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intern</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0.025171</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law</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0.021734</a:t>
                      </a:r>
                    </a:p>
                  </a:txBody>
                  <a:tcPr anchor="ctr"/>
                </a:tc>
                <a:extLst>
                  <a:ext uri="{0D108BD9-81ED-4DB2-BD59-A6C34878D82A}">
                    <a16:rowId xmlns:a16="http://schemas.microsoft.com/office/drawing/2014/main" val="3365317100"/>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17</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sar</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0.023906</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political</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0.020953</a:t>
                      </a:r>
                    </a:p>
                  </a:txBody>
                  <a:tcPr anchor="ctr"/>
                </a:tc>
                <a:extLst>
                  <a:ext uri="{0D108BD9-81ED-4DB2-BD59-A6C34878D82A}">
                    <a16:rowId xmlns:a16="http://schemas.microsoft.com/office/drawing/2014/main" val="3778170971"/>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18</a:t>
                      </a:r>
                    </a:p>
                  </a:txBody>
                  <a:tcPr anchor="ctr"/>
                </a:tc>
                <a:tc>
                  <a:txBody>
                    <a:bodyPr/>
                    <a:lstStyle/>
                    <a:p>
                      <a:pPr marL="0" algn="ctr" defTabSz="914400" rtl="0" eaLnBrk="1" fontAlgn="ctr" latinLnBrk="0" hangingPunct="1"/>
                      <a:r>
                        <a:rPr lang="en-US" sz="1200" b="1" kern="1200" dirty="0">
                          <a:solidFill>
                            <a:srgbClr val="0070C0"/>
                          </a:solidFill>
                          <a:effectLst/>
                          <a:latin typeface="+mn-lt"/>
                          <a:ea typeface="+mn-ea"/>
                          <a:cs typeface="+mn-cs"/>
                        </a:rPr>
                        <a:t>order</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0.023900</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year</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0.020823</a:t>
                      </a:r>
                    </a:p>
                  </a:txBody>
                  <a:tcPr anchor="ctr"/>
                </a:tc>
                <a:extLst>
                  <a:ext uri="{0D108BD9-81ED-4DB2-BD59-A6C34878D82A}">
                    <a16:rowId xmlns:a16="http://schemas.microsoft.com/office/drawing/2014/main" val="2252331818"/>
                  </a:ext>
                </a:extLst>
              </a:tr>
              <a:tr h="393192">
                <a:tc>
                  <a:txBody>
                    <a:bodyPr/>
                    <a:lstStyle/>
                    <a:p>
                      <a:pPr marL="0" algn="ctr" defTabSz="914400" rtl="0" eaLnBrk="1" fontAlgn="ctr" latinLnBrk="0" hangingPunct="1"/>
                      <a:r>
                        <a:rPr lang="en-US" sz="1200" b="0" kern="1200">
                          <a:solidFill>
                            <a:schemeClr val="dk1"/>
                          </a:solidFill>
                          <a:effectLst/>
                          <a:latin typeface="+mn-lt"/>
                          <a:ea typeface="+mn-ea"/>
                          <a:cs typeface="+mn-cs"/>
                        </a:rPr>
                        <a:t>19</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act</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0.023037</a:t>
                      </a:r>
                    </a:p>
                  </a:txBody>
                  <a:tcPr anchor="ctr"/>
                </a:tc>
                <a:tc>
                  <a:txBody>
                    <a:bodyPr/>
                    <a:lstStyle/>
                    <a:p>
                      <a:pPr marL="0" algn="ctr" defTabSz="914400" rtl="0" eaLnBrk="1" fontAlgn="ctr" latinLnBrk="0" hangingPunct="1"/>
                      <a:r>
                        <a:rPr lang="en-US" sz="1200" b="0" kern="1200">
                          <a:solidFill>
                            <a:schemeClr val="dk1"/>
                          </a:solidFill>
                          <a:effectLst/>
                          <a:latin typeface="+mn-lt"/>
                          <a:ea typeface="+mn-ea"/>
                          <a:cs typeface="+mn-cs"/>
                        </a:rPr>
                        <a:t>pro</a:t>
                      </a:r>
                    </a:p>
                  </a:txBody>
                  <a:tcPr anchor="ctr"/>
                </a:tc>
                <a:tc>
                  <a:txBody>
                    <a:bodyPr/>
                    <a:lstStyle/>
                    <a:p>
                      <a:pPr marL="0" algn="ctr" defTabSz="914400" rtl="0" eaLnBrk="1" fontAlgn="ctr" latinLnBrk="0" hangingPunct="1"/>
                      <a:r>
                        <a:rPr lang="en-US" sz="1200" b="0" kern="1200" dirty="0">
                          <a:solidFill>
                            <a:schemeClr val="dk1"/>
                          </a:solidFill>
                          <a:effectLst/>
                          <a:latin typeface="+mn-lt"/>
                          <a:ea typeface="+mn-ea"/>
                          <a:cs typeface="+mn-cs"/>
                        </a:rPr>
                        <a:t>0.019826</a:t>
                      </a:r>
                    </a:p>
                  </a:txBody>
                  <a:tcPr anchor="ctr"/>
                </a:tc>
                <a:extLst>
                  <a:ext uri="{0D108BD9-81ED-4DB2-BD59-A6C34878D82A}">
                    <a16:rowId xmlns:a16="http://schemas.microsoft.com/office/drawing/2014/main" val="3217381696"/>
                  </a:ext>
                </a:extLst>
              </a:tr>
            </a:tbl>
          </a:graphicData>
        </a:graphic>
      </p:graphicFrame>
    </p:spTree>
    <p:extLst>
      <p:ext uri="{BB962C8B-B14F-4D97-AF65-F5344CB8AC3E}">
        <p14:creationId xmlns:p14="http://schemas.microsoft.com/office/powerpoint/2010/main" val="4208931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A023-ED39-E648-9C1A-ACEE2EF280C9}"/>
              </a:ext>
            </a:extLst>
          </p:cNvPr>
          <p:cNvSpPr>
            <a:spLocks noGrp="1"/>
          </p:cNvSpPr>
          <p:nvPr>
            <p:ph type="title"/>
          </p:nvPr>
        </p:nvSpPr>
        <p:spPr>
          <a:xfrm>
            <a:off x="1371600" y="578223"/>
            <a:ext cx="9601200" cy="1485900"/>
          </a:xfrm>
        </p:spPr>
        <p:txBody>
          <a:bodyPr/>
          <a:lstStyle/>
          <a:p>
            <a:pPr algn="ctr"/>
            <a:r>
              <a:rPr lang="en-US" dirty="0">
                <a:latin typeface="Times New Roman" panose="02020603050405020304" pitchFamily="18" charset="0"/>
                <a:cs typeface="Times New Roman" panose="02020603050405020304" pitchFamily="18" charset="0"/>
              </a:rPr>
              <a:t>Information Extraction - Persons</a:t>
            </a:r>
          </a:p>
        </p:txBody>
      </p:sp>
      <p:pic>
        <p:nvPicPr>
          <p:cNvPr id="4" name="内容占位符 3">
            <a:extLst>
              <a:ext uri="{FF2B5EF4-FFF2-40B4-BE49-F238E27FC236}">
                <a16:creationId xmlns:a16="http://schemas.microsoft.com/office/drawing/2014/main" id="{F13286AF-81A5-4779-A893-683B63BBD61A}"/>
              </a:ext>
            </a:extLst>
          </p:cNvPr>
          <p:cNvPicPr>
            <a:picLocks noGrp="1" noChangeAspect="1"/>
          </p:cNvPicPr>
          <p:nvPr>
            <p:ph idx="1"/>
          </p:nvPr>
        </p:nvPicPr>
        <p:blipFill>
          <a:blip r:embed="rId2"/>
          <a:stretch>
            <a:fillRect/>
          </a:stretch>
        </p:blipFill>
        <p:spPr>
          <a:xfrm>
            <a:off x="1663217" y="1924251"/>
            <a:ext cx="3940573" cy="4515459"/>
          </a:xfrm>
          <a:prstGeom prst="rect">
            <a:avLst/>
          </a:prstGeom>
        </p:spPr>
      </p:pic>
      <p:pic>
        <p:nvPicPr>
          <p:cNvPr id="5" name="图片 4">
            <a:extLst>
              <a:ext uri="{FF2B5EF4-FFF2-40B4-BE49-F238E27FC236}">
                <a16:creationId xmlns:a16="http://schemas.microsoft.com/office/drawing/2014/main" id="{1742A885-7C66-40A0-A99E-0030EB1B42B5}"/>
              </a:ext>
            </a:extLst>
          </p:cNvPr>
          <p:cNvPicPr>
            <a:picLocks noChangeAspect="1"/>
          </p:cNvPicPr>
          <p:nvPr/>
        </p:nvPicPr>
        <p:blipFill>
          <a:blip r:embed="rId3"/>
          <a:stretch>
            <a:fillRect/>
          </a:stretch>
        </p:blipFill>
        <p:spPr>
          <a:xfrm>
            <a:off x="7924079" y="1924251"/>
            <a:ext cx="3048721" cy="4515459"/>
          </a:xfrm>
          <a:prstGeom prst="rect">
            <a:avLst/>
          </a:prstGeom>
        </p:spPr>
      </p:pic>
      <p:sp>
        <p:nvSpPr>
          <p:cNvPr id="6" name="文本框 5">
            <a:extLst>
              <a:ext uri="{FF2B5EF4-FFF2-40B4-BE49-F238E27FC236}">
                <a16:creationId xmlns:a16="http://schemas.microsoft.com/office/drawing/2014/main" id="{CA979E49-CC88-42ED-A883-203198971AD5}"/>
              </a:ext>
            </a:extLst>
          </p:cNvPr>
          <p:cNvSpPr txBox="1"/>
          <p:nvPr/>
        </p:nvSpPr>
        <p:spPr>
          <a:xfrm>
            <a:off x="2509736" y="1428750"/>
            <a:ext cx="1994170" cy="400110"/>
          </a:xfrm>
          <a:prstGeom prst="rect">
            <a:avLst/>
          </a:prstGeom>
          <a:noFill/>
        </p:spPr>
        <p:txBody>
          <a:bodyPr wrap="square" rtlCol="0">
            <a:spAutoFit/>
          </a:bodyPr>
          <a:lstStyle/>
          <a:p>
            <a:r>
              <a:rPr lang="en-US" sz="2000" dirty="0"/>
              <a:t>China</a:t>
            </a:r>
          </a:p>
        </p:txBody>
      </p:sp>
      <p:sp>
        <p:nvSpPr>
          <p:cNvPr id="7" name="文本框 6">
            <a:extLst>
              <a:ext uri="{FF2B5EF4-FFF2-40B4-BE49-F238E27FC236}">
                <a16:creationId xmlns:a16="http://schemas.microsoft.com/office/drawing/2014/main" id="{A6A516B6-2C22-493C-8AD1-5B966D1B226A}"/>
              </a:ext>
            </a:extLst>
          </p:cNvPr>
          <p:cNvSpPr txBox="1"/>
          <p:nvPr/>
        </p:nvSpPr>
        <p:spPr>
          <a:xfrm>
            <a:off x="8685179" y="1428750"/>
            <a:ext cx="1994170" cy="400110"/>
          </a:xfrm>
          <a:prstGeom prst="rect">
            <a:avLst/>
          </a:prstGeom>
          <a:noFill/>
        </p:spPr>
        <p:txBody>
          <a:bodyPr wrap="square" rtlCol="0">
            <a:spAutoFit/>
          </a:bodyPr>
          <a:lstStyle/>
          <a:p>
            <a:r>
              <a:rPr lang="en-US" sz="2000" dirty="0"/>
              <a:t>U.S.</a:t>
            </a:r>
          </a:p>
        </p:txBody>
      </p:sp>
    </p:spTree>
    <p:extLst>
      <p:ext uri="{BB962C8B-B14F-4D97-AF65-F5344CB8AC3E}">
        <p14:creationId xmlns:p14="http://schemas.microsoft.com/office/powerpoint/2010/main" val="312448436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376</TotalTime>
  <Words>1100</Words>
  <Application>Microsoft Office PowerPoint</Application>
  <PresentationFormat>宽屏</PresentationFormat>
  <Paragraphs>334</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Arial</vt:lpstr>
      <vt:lpstr>Calibri</vt:lpstr>
      <vt:lpstr>Franklin Gothic Book</vt:lpstr>
      <vt:lpstr>Times New Roman</vt:lpstr>
      <vt:lpstr>Crop</vt:lpstr>
      <vt:lpstr>Around the World Coverage  Classifying the Differences in News Coverage of the Hong Kong Protests</vt:lpstr>
      <vt:lpstr>Background</vt:lpstr>
      <vt:lpstr>Overview</vt:lpstr>
      <vt:lpstr>Corpus</vt:lpstr>
      <vt:lpstr>Data Preprocessing Steps</vt:lpstr>
      <vt:lpstr>Word Cloud</vt:lpstr>
      <vt:lpstr>Word Frequency</vt:lpstr>
      <vt:lpstr>TF-IDF</vt:lpstr>
      <vt:lpstr>Information Extraction - Persons</vt:lpstr>
      <vt:lpstr>Information Extraction - Locations</vt:lpstr>
      <vt:lpstr>Information Extraction - Organizations</vt:lpstr>
      <vt:lpstr>Sentiment analysis (by rule-based sentiment analysis engine VADER) </vt:lpstr>
      <vt:lpstr>Cosine Similarity</vt:lpstr>
      <vt:lpstr>Modeling</vt:lpstr>
      <vt:lpstr>Modeling</vt:lpstr>
      <vt:lpstr>Modeling</vt:lpstr>
      <vt:lpstr>Conclusion</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Huang Bixuan</dc:creator>
  <cp:lastModifiedBy>Junchi Tian</cp:lastModifiedBy>
  <cp:revision>33</cp:revision>
  <dcterms:created xsi:type="dcterms:W3CDTF">2019-12-05T00:15:19Z</dcterms:created>
  <dcterms:modified xsi:type="dcterms:W3CDTF">2019-12-11T21:42:28Z</dcterms:modified>
</cp:coreProperties>
</file>